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1" r:id="rId4"/>
    <p:sldId id="266" r:id="rId5"/>
    <p:sldId id="267" r:id="rId6"/>
    <p:sldId id="268" r:id="rId7"/>
    <p:sldId id="269" r:id="rId8"/>
    <p:sldId id="270" r:id="rId9"/>
    <p:sldId id="262" r:id="rId10"/>
    <p:sldId id="275" r:id="rId11"/>
    <p:sldId id="271" r:id="rId12"/>
    <p:sldId id="272" r:id="rId13"/>
    <p:sldId id="273" r:id="rId14"/>
    <p:sldId id="274" r:id="rId15"/>
    <p:sldId id="263" r:id="rId16"/>
    <p:sldId id="264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72E7"/>
    <a:srgbClr val="073372"/>
    <a:srgbClr val="15D2FD"/>
    <a:srgbClr val="0930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61702" autoAdjust="0"/>
  </p:normalViewPr>
  <p:slideViewPr>
    <p:cSldViewPr snapToGrid="0" snapToObjects="1">
      <p:cViewPr varScale="1">
        <p:scale>
          <a:sx n="42" d="100"/>
          <a:sy n="42" d="100"/>
        </p:scale>
        <p:origin x="1580" y="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rgbClr val="2672E7"/>
                </a:solidFill>
                <a:latin typeface="Gotham Book" panose="02000604040000020004" pitchFamily="2" charset="0"/>
              </a:rPr>
              <a:t>Team Contributions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Xiao Yang</c:v>
                </c:pt>
              </c:strCache>
            </c:strRef>
          </c:tx>
          <c:spPr>
            <a:ln w="25400" cap="rnd" cmpd="sng" algn="ctr">
              <a:solidFill>
                <a:schemeClr val="accent1"/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Prepare Data</c:v>
                </c:pt>
                <c:pt idx="1">
                  <c:v>Data Visualisation</c:v>
                </c:pt>
                <c:pt idx="2">
                  <c:v>Data Analysis</c:v>
                </c:pt>
                <c:pt idx="3">
                  <c:v>Data Preditction</c:v>
                </c:pt>
                <c:pt idx="4">
                  <c:v>Slides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3E-AD4F-959F-9F9800D3875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Chun Foong</c:v>
                </c:pt>
              </c:strCache>
            </c:strRef>
          </c:tx>
          <c:spPr>
            <a:ln w="25400" cap="rnd" cmpd="sng" algn="ctr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Prepare Data</c:v>
                </c:pt>
                <c:pt idx="1">
                  <c:v>Data Visualisation</c:v>
                </c:pt>
                <c:pt idx="2">
                  <c:v>Data Analysis</c:v>
                </c:pt>
                <c:pt idx="3">
                  <c:v>Data Preditction</c:v>
                </c:pt>
                <c:pt idx="4">
                  <c:v>Slides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33E-AD4F-959F-9F9800D3875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Keane</c:v>
                </c:pt>
              </c:strCache>
            </c:strRef>
          </c:tx>
          <c:spPr>
            <a:ln w="25400" cap="rnd" cmpd="sng" algn="ctr">
              <a:solidFill>
                <a:schemeClr val="accent3"/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Prepare Data</c:v>
                </c:pt>
                <c:pt idx="1">
                  <c:v>Data Visualisation</c:v>
                </c:pt>
                <c:pt idx="2">
                  <c:v>Data Analysis</c:v>
                </c:pt>
                <c:pt idx="3">
                  <c:v>Data Preditction</c:v>
                </c:pt>
                <c:pt idx="4">
                  <c:v>Slides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23</c:v>
                </c:pt>
                <c:pt idx="1">
                  <c:v>31</c:v>
                </c:pt>
                <c:pt idx="2">
                  <c:v>21</c:v>
                </c:pt>
                <c:pt idx="3">
                  <c:v>31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33E-AD4F-959F-9F9800D387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31889440"/>
        <c:axId val="-2131895456"/>
      </c:radarChart>
      <c:catAx>
        <c:axId val="-2131889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2672E7"/>
                </a:solidFill>
                <a:latin typeface="Gotham Light" pitchFamily="2" charset="0"/>
                <a:ea typeface="+mn-ea"/>
                <a:cs typeface="+mn-cs"/>
              </a:defRPr>
            </a:pPr>
            <a:endParaRPr lang="en-US"/>
          </a:p>
        </c:txPr>
        <c:crossAx val="-2131895456"/>
        <c:crosses val="autoZero"/>
        <c:auto val="1"/>
        <c:lblAlgn val="ctr"/>
        <c:lblOffset val="100"/>
        <c:noMultiLvlLbl val="0"/>
      </c:catAx>
      <c:valAx>
        <c:axId val="-2131895456"/>
        <c:scaling>
          <c:orientation val="minMax"/>
        </c:scaling>
        <c:delete val="1"/>
        <c:axPos val="l"/>
        <c:majorGridlines>
          <c:spPr>
            <a:ln w="6350" cap="flat" cmpd="sng" algn="ctr">
              <a:solidFill>
                <a:schemeClr val="tx1">
                  <a:alpha val="10000"/>
                </a:schemeClr>
              </a:solidFill>
              <a:prstDash val="lg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2131889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073372"/>
              </a:solidFill>
              <a:latin typeface="Gotham Book" panose="02000604040000020004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50196"/>
        </a:schemeClr>
      </a:solidFill>
      <a:ln w="25400">
        <a:solidFill>
          <a:schemeClr val="phClr"/>
        </a:solidFill>
        <a:prstDash val="sysDot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50196"/>
        </a:schemeClr>
      </a:solidFill>
      <a:ln w="25400">
        <a:solidFill>
          <a:schemeClr val="phClr"/>
        </a:solidFill>
        <a:prstDash val="sysDot"/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5400" cap="rnd" cmpd="sng" algn="ctr">
        <a:solidFill>
          <a:schemeClr val="phClr"/>
        </a:solidFill>
        <a:prstDash val="sysDot"/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78AB1-72D3-4AA2-846B-AE0E89F3392B}" type="datetimeFigureOut">
              <a:rPr lang="en-SG" smtClean="0"/>
              <a:t>17/4/2019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42412-5372-455A-835C-DFDE139EA4E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29912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Did we achieve our objective</a:t>
            </a:r>
          </a:p>
          <a:p>
            <a:r>
              <a:rPr lang="en-US" sz="1200" b="1" dirty="0"/>
              <a:t>YEAH. WE TRIED DIFFERENT MODELS TO HELP WITH OUR PRIDICTION. EVENTUALLY, WE ARE ABLE TO IMPLMENT A MODEL THAT PRIDICT PROMISING RESULT. AS MENTIONED BY XIAO YANG WHICH IS THE RANDOM FOREST.</a:t>
            </a:r>
          </a:p>
          <a:p>
            <a:endParaRPr lang="en-US" sz="1200" b="1" dirty="0"/>
          </a:p>
          <a:p>
            <a:r>
              <a:rPr lang="en-US" sz="1200" b="1" dirty="0"/>
              <a:t>Anything interesting</a:t>
            </a:r>
          </a:p>
          <a:p>
            <a:r>
              <a:rPr lang="en-US" sz="1200" b="1" dirty="0"/>
              <a:t>AS MENTIONED KEANE UNDER THE VISUALLISATION </a:t>
            </a:r>
          </a:p>
          <a:p>
            <a:r>
              <a:rPr lang="en-US" sz="1200" b="1" dirty="0"/>
              <a:t>WE OBSERVED THAT THE TOP 20 CORRUPTION ARE PRETTY LOW </a:t>
            </a:r>
          </a:p>
          <a:p>
            <a:r>
              <a:rPr lang="en-US" sz="1200" b="1" dirty="0"/>
              <a:t>BOTTOM 20 CORRUPTION ARE PRETTY HIGH. </a:t>
            </a:r>
          </a:p>
          <a:p>
            <a:endParaRPr lang="en-US" sz="1200" b="1" dirty="0"/>
          </a:p>
          <a:p>
            <a:r>
              <a:rPr lang="en-US" sz="1200" b="1" dirty="0"/>
              <a:t>Radar CHART WE OBSERVED  THAT THE generosity and corruption has a low core relation with the life ladder </a:t>
            </a:r>
          </a:p>
          <a:p>
            <a:endParaRPr lang="en-US" sz="1200" b="1" dirty="0"/>
          </a:p>
          <a:p>
            <a:r>
              <a:rPr lang="en-US" sz="1200" b="1" dirty="0"/>
              <a:t>Lastly we observe that countries are getting more and more unhappiness and live shorter over the year  when we tried using the multivariances  regression to predict.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42412-5372-455A-835C-DFDE139EA4ED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68398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Learning points :</a:t>
            </a:r>
          </a:p>
          <a:p>
            <a:r>
              <a:rPr lang="en-US" dirty="0"/>
              <a:t>We learn </a:t>
            </a:r>
            <a:r>
              <a:rPr lang="en-US" dirty="0" err="1"/>
              <a:t>potly</a:t>
            </a:r>
            <a:r>
              <a:rPr lang="en-US" dirty="0"/>
              <a:t>,</a:t>
            </a:r>
          </a:p>
          <a:p>
            <a:r>
              <a:rPr lang="en-US" dirty="0"/>
              <a:t>We become more efficient in python code.</a:t>
            </a:r>
          </a:p>
          <a:p>
            <a:endParaRPr lang="en-US" dirty="0"/>
          </a:p>
          <a:p>
            <a:r>
              <a:rPr lang="en-US" dirty="0"/>
              <a:t>Challenge</a:t>
            </a:r>
          </a:p>
          <a:p>
            <a:r>
              <a:rPr lang="en-US" dirty="0"/>
              <a:t>Data cleaning </a:t>
            </a:r>
          </a:p>
          <a:p>
            <a:endParaRPr lang="en-US" dirty="0"/>
          </a:p>
          <a:p>
            <a:r>
              <a:rPr lang="en-US" dirty="0"/>
              <a:t>To conclude we believe we have a brighter future in term of better GDP and life expectancy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42412-5372-455A-835C-DFDE139EA4ED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39374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46540-8708-6141-8FC9-AEBC1456E7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DEE369-14DC-0847-A1FD-7ECA91767A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44477-71AC-2347-AEB6-2E9AC545D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DACA1-AF96-2949-83F1-F02691843A1A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036A7-9737-B844-9D9B-369CD7444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03BF8-1F34-0E4D-B46D-E3EAC97D5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C8D3-AC14-084A-9F8D-56DC05B35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27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42DF0-5815-034A-BED4-CB2428DBE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670DCE-82BA-C743-807B-964B61760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55697-264E-9748-A928-940A34F48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DACA1-AF96-2949-83F1-F02691843A1A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A7244-19F2-144C-94F1-EC93254B3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528CF-3A5C-FB49-8A81-55E190A89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C8D3-AC14-084A-9F8D-56DC05B35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925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755C6B-D7C9-A34C-AD44-967373DA6B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32D280-44FE-BF4E-9AD1-5337996779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01914-CCB9-CA4A-81D3-ECD97F8C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DACA1-AF96-2949-83F1-F02691843A1A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47DC8-F199-7F42-820F-701D47A04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D250D-3267-0346-94AD-25DC00BD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C8D3-AC14-084A-9F8D-56DC05B35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4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4A41D-34F7-1E4E-8273-689F4B268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F3526-4AA9-314C-87F3-A00B013D4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0FAB5-ECB1-4743-882B-1D56F7CD1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DACA1-AF96-2949-83F1-F02691843A1A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E2910-459A-5941-978E-F28C104AF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EE34C-7D8A-9B42-B431-6CB5E6A27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C8D3-AC14-084A-9F8D-56DC05B35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043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742A5-DA98-DE48-91A7-73C75C681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60DCF-3DFF-BA4C-9CF2-E3C577E0A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F7D2F-62DD-5D45-A82D-6465C0432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DACA1-AF96-2949-83F1-F02691843A1A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74BA5-740D-7E4F-B76B-249F2126D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D0109-279B-5D46-8F6B-A39FB723A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C8D3-AC14-084A-9F8D-56DC05B35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07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A83F8-F43B-2E4D-944D-0D7319968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08C0F-CEE2-6B4B-8FB8-3FE914E846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3EE3D3-013B-7B47-B255-4F61D1DE32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4A9C76-EE09-454C-8E5B-71DBEC7BF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DACA1-AF96-2949-83F1-F02691843A1A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6408B-5E8F-5D45-904B-0F888DBA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2D5B2-CBFD-3E4C-B74F-D4542E44D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C8D3-AC14-084A-9F8D-56DC05B35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511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E13C3-0FB7-394C-AE9D-96E85DC3E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84E2A-08E6-B74D-B873-7EB4A980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D22C95-C4B2-8C4A-949A-2433B8DEC9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5A2827-DD31-D24E-BC9B-9A8DB1FCE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1DE149-211A-5247-9661-8A40489E9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64D132-C226-6F4C-B5B6-0A2D4BCB0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DACA1-AF96-2949-83F1-F02691843A1A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99C7DF-8FC4-834B-A3FA-5E8641A96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C13EF1-F990-4148-89B4-CEF1BD0BA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C8D3-AC14-084A-9F8D-56DC05B35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27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8832E-4D66-4544-91E9-0C8716F3A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A8194B-B0F7-524F-A27E-2E2705EB9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DACA1-AF96-2949-83F1-F02691843A1A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A43768-1172-5741-AD6A-92BE72E12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30EFA6-A9F0-D04D-94F4-B77453F97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C8D3-AC14-084A-9F8D-56DC05B35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96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34B01A-12B5-B549-BDFC-48BC0D2B5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DACA1-AF96-2949-83F1-F02691843A1A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AB5C15-2C8D-2A4C-B04E-2DED8F5FF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9C6DA-7FDD-9F4B-AB3E-6E4E6E681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C8D3-AC14-084A-9F8D-56DC05B35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76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7113B-9A13-F54C-ACAB-EBD16B4DB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72B1F-62EC-3F4F-BB7B-689E395AE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101104-49AB-F54A-BA06-CAE3DF829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35A2A9-159D-C74F-9431-DCB8375CC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DACA1-AF96-2949-83F1-F02691843A1A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E7DA44-0D9B-DF4E-A42E-57F9049A1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EC1613-4236-944B-AE5F-67BC08AEF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C8D3-AC14-084A-9F8D-56DC05B35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847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C1877-C371-A44F-8679-D456A4376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062E-55D5-0C42-8B49-939701E923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1AB26A-D188-564D-B7A7-AEAB127CF4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74BB23-E810-E64A-B1F7-299388195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DACA1-AF96-2949-83F1-F02691843A1A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22655D-97BF-9640-9369-27C9743A1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3AD723-D75C-FC48-A07D-8005574B3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C8D3-AC14-084A-9F8D-56DC05B35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215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FF0E1B-91C5-0545-B7DE-E50227F6F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C2AC3-86C2-9F40-95B6-4F169DAA1E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7D210-4E51-A34C-9DCE-16158F2636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DACA1-AF96-2949-83F1-F02691843A1A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0AAAF-5E20-F940-86B7-224E24604B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5F735-D806-FA4F-8A31-6637E1A095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AC8D3-AC14-084A-9F8D-56DC05B35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51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46DC96-2664-1141-9E72-28381EBAA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374" y="0"/>
            <a:ext cx="6584625" cy="57410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8102C4-7014-7141-9DD0-0AB4CD6EB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074755" y="0"/>
            <a:ext cx="728340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2E5804-FB08-BA47-951B-BF86B6AF3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246888">
            <a:off x="-864617" y="4284242"/>
            <a:ext cx="4321606" cy="45368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4AB326-5F5B-1C41-976E-9F4AF72D8911}"/>
              </a:ext>
            </a:extLst>
          </p:cNvPr>
          <p:cNvSpPr txBox="1"/>
          <p:nvPr/>
        </p:nvSpPr>
        <p:spPr>
          <a:xfrm>
            <a:off x="126204" y="1019355"/>
            <a:ext cx="581095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672E7"/>
                </a:solidFill>
                <a:latin typeface="Gotham Light" pitchFamily="2" charset="0"/>
              </a:rPr>
              <a:t>World Happiness Report Dataset</a:t>
            </a:r>
          </a:p>
          <a:p>
            <a:r>
              <a:rPr lang="en-US" sz="4000" b="1" dirty="0">
                <a:solidFill>
                  <a:srgbClr val="073372"/>
                </a:solidFill>
                <a:latin typeface="Gotham Bold" panose="02000604040000020004" pitchFamily="2" charset="0"/>
              </a:rPr>
              <a:t>Data Visualization and Prediction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2B228B-E741-9E4A-BCDE-B49D859CC092}"/>
              </a:ext>
            </a:extLst>
          </p:cNvPr>
          <p:cNvSpPr txBox="1"/>
          <p:nvPr/>
        </p:nvSpPr>
        <p:spPr>
          <a:xfrm>
            <a:off x="233652" y="6113542"/>
            <a:ext cx="3275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300" dirty="0">
                <a:solidFill>
                  <a:schemeClr val="bg1"/>
                </a:solidFill>
                <a:latin typeface="Gotham Book" panose="02000604040000020004" pitchFamily="2" charset="0"/>
              </a:rPr>
              <a:t>DONE BY: XIAO YANG</a:t>
            </a:r>
          </a:p>
          <a:p>
            <a:r>
              <a:rPr lang="en-US" sz="1200" spc="300" dirty="0">
                <a:solidFill>
                  <a:schemeClr val="bg1"/>
                </a:solidFill>
                <a:latin typeface="Gotham Book" panose="02000604040000020004" pitchFamily="2" charset="0"/>
              </a:rPr>
              <a:t>WONG CHUN FOONG</a:t>
            </a:r>
          </a:p>
          <a:p>
            <a:r>
              <a:rPr lang="en-US" sz="1200" spc="300" dirty="0">
                <a:solidFill>
                  <a:schemeClr val="bg1"/>
                </a:solidFill>
                <a:latin typeface="Gotham Book" panose="02000604040000020004" pitchFamily="2" charset="0"/>
              </a:rPr>
              <a:t>KEANE NGUYEN KIM XUYEN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6B6DEE-4743-9C42-BD5F-2FD66B16A90F}"/>
              </a:ext>
            </a:extLst>
          </p:cNvPr>
          <p:cNvSpPr txBox="1"/>
          <p:nvPr/>
        </p:nvSpPr>
        <p:spPr>
          <a:xfrm>
            <a:off x="247890" y="3258598"/>
            <a:ext cx="4695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300" dirty="0">
                <a:solidFill>
                  <a:schemeClr val="bg1">
                    <a:lumMod val="50000"/>
                  </a:schemeClr>
                </a:solidFill>
                <a:latin typeface="Gotham Book" panose="02000604040000020004" pitchFamily="2" charset="0"/>
              </a:rPr>
              <a:t>CZ1015 INTRO TO DATA SCIENCE</a:t>
            </a:r>
          </a:p>
          <a:p>
            <a:r>
              <a:rPr lang="en-US" sz="1600" spc="300" dirty="0">
                <a:solidFill>
                  <a:schemeClr val="bg1">
                    <a:lumMod val="50000"/>
                  </a:schemeClr>
                </a:solidFill>
                <a:latin typeface="Gotham Book" panose="02000604040000020004" pitchFamily="2" charset="0"/>
              </a:rPr>
              <a:t>MINI-PROJECT PRESENTATION</a:t>
            </a:r>
          </a:p>
        </p:txBody>
      </p:sp>
    </p:spTree>
    <p:extLst>
      <p:ext uri="{BB962C8B-B14F-4D97-AF65-F5344CB8AC3E}">
        <p14:creationId xmlns:p14="http://schemas.microsoft.com/office/powerpoint/2010/main" val="4215354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65FDFB-6AD5-0145-AF65-D8406C4A3F15}"/>
              </a:ext>
            </a:extLst>
          </p:cNvPr>
          <p:cNvGrpSpPr/>
          <p:nvPr/>
        </p:nvGrpSpPr>
        <p:grpSpPr>
          <a:xfrm>
            <a:off x="423106" y="652783"/>
            <a:ext cx="4478678" cy="969416"/>
            <a:chOff x="3913414" y="652783"/>
            <a:chExt cx="3684814" cy="9694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541424-BBB4-EA49-84E4-2052668AEC83}"/>
                </a:ext>
              </a:extLst>
            </p:cNvPr>
            <p:cNvSpPr txBox="1"/>
            <p:nvPr/>
          </p:nvSpPr>
          <p:spPr>
            <a:xfrm>
              <a:off x="3913414" y="652783"/>
              <a:ext cx="3684814" cy="892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pc="200" dirty="0">
                  <a:solidFill>
                    <a:srgbClr val="2672E7"/>
                  </a:solidFill>
                  <a:latin typeface="Gotham Book" panose="02000604040000020004" pitchFamily="2" charset="0"/>
                  <a:ea typeface="Titillium" charset="0"/>
                  <a:cs typeface="Poppins" pitchFamily="2" charset="77"/>
                </a:rPr>
                <a:t>Now, let’s take a look at our…</a:t>
              </a:r>
              <a:endParaRPr lang="en-US" dirty="0">
                <a:solidFill>
                  <a:srgbClr val="2672E7"/>
                </a:solidFill>
                <a:latin typeface="Gotham Book" panose="02000604040000020004" pitchFamily="2" charset="0"/>
                <a:cs typeface="Poppins" pitchFamily="2" charset="77"/>
              </a:endParaRPr>
            </a:p>
            <a:p>
              <a:r>
                <a:rPr lang="en-US" sz="4000" b="1" dirty="0">
                  <a:solidFill>
                    <a:srgbClr val="073372"/>
                  </a:solidFill>
                  <a:latin typeface="Gotham Bold" panose="02000604040000020004" pitchFamily="2" charset="0"/>
                  <a:cs typeface="Poppins" pitchFamily="2" charset="77"/>
                </a:rPr>
                <a:t>Prediction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D1D51D3-7641-2242-B96E-25600945D13A}"/>
                </a:ext>
              </a:extLst>
            </p:cNvPr>
            <p:cNvCxnSpPr/>
            <p:nvPr/>
          </p:nvCxnSpPr>
          <p:spPr>
            <a:xfrm>
              <a:off x="3933327" y="1622199"/>
              <a:ext cx="691243" cy="0"/>
            </a:xfrm>
            <a:prstGeom prst="line">
              <a:avLst/>
            </a:prstGeom>
            <a:ln w="25400">
              <a:gradFill>
                <a:gsLst>
                  <a:gs pos="0">
                    <a:srgbClr val="09307C"/>
                  </a:gs>
                  <a:gs pos="99000">
                    <a:srgbClr val="15D2FD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23DC271-5FA7-2B4C-A5B9-E4727E6B8922}"/>
              </a:ext>
            </a:extLst>
          </p:cNvPr>
          <p:cNvGrpSpPr/>
          <p:nvPr/>
        </p:nvGrpSpPr>
        <p:grpSpPr>
          <a:xfrm>
            <a:off x="-76415" y="6521025"/>
            <a:ext cx="11992596" cy="315123"/>
            <a:chOff x="-92703" y="4079596"/>
            <a:chExt cx="11992596" cy="3151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3313EE-CA6A-DD42-960D-B0C8A7249407}"/>
                </a:ext>
              </a:extLst>
            </p:cNvPr>
            <p:cNvSpPr txBox="1"/>
            <p:nvPr/>
          </p:nvSpPr>
          <p:spPr>
            <a:xfrm>
              <a:off x="-92703" y="4079599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Background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091904-416F-3547-9C8E-0AF409393B41}"/>
                </a:ext>
              </a:extLst>
            </p:cNvPr>
            <p:cNvSpPr txBox="1"/>
            <p:nvPr/>
          </p:nvSpPr>
          <p:spPr>
            <a:xfrm>
              <a:off x="4182191" y="4086942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Analysis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A0A08A-2BC8-174C-8190-EE3957891D6E}"/>
                </a:ext>
              </a:extLst>
            </p:cNvPr>
            <p:cNvSpPr txBox="1"/>
            <p:nvPr/>
          </p:nvSpPr>
          <p:spPr>
            <a:xfrm>
              <a:off x="2019569" y="4079596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Visualization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E2F6B2-0EC1-8544-8C91-E229CBC5206C}"/>
                </a:ext>
              </a:extLst>
            </p:cNvPr>
            <p:cNvSpPr txBox="1"/>
            <p:nvPr/>
          </p:nvSpPr>
          <p:spPr>
            <a:xfrm>
              <a:off x="10553840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Conclusion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E6E672-4531-CA48-8078-E5559C9B76E6}"/>
                </a:ext>
              </a:extLst>
            </p:cNvPr>
            <p:cNvSpPr txBox="1"/>
            <p:nvPr/>
          </p:nvSpPr>
          <p:spPr>
            <a:xfrm>
              <a:off x="7903784" y="4079596"/>
              <a:ext cx="1725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Outcome</a:t>
              </a:r>
            </a:p>
          </p:txBody>
        </p:sp>
      </p:grpSp>
      <p:cxnSp>
        <p:nvCxnSpPr>
          <p:cNvPr id="11" name="Straight Connector 28">
            <a:extLst>
              <a:ext uri="{FF2B5EF4-FFF2-40B4-BE49-F238E27FC236}">
                <a16:creationId xmlns:a16="http://schemas.microsoft.com/office/drawing/2014/main" id="{2E037BA1-BB46-9F44-B6AF-0036489E7489}"/>
              </a:ext>
            </a:extLst>
          </p:cNvPr>
          <p:cNvCxnSpPr>
            <a:cxnSpLocks/>
          </p:cNvCxnSpPr>
          <p:nvPr/>
        </p:nvCxnSpPr>
        <p:spPr>
          <a:xfrm>
            <a:off x="0" y="6819318"/>
            <a:ext cx="12192000" cy="0"/>
          </a:xfrm>
          <a:prstGeom prst="line">
            <a:avLst/>
          </a:prstGeom>
          <a:ln w="76200">
            <a:gradFill>
              <a:gsLst>
                <a:gs pos="0">
                  <a:srgbClr val="09307C"/>
                </a:gs>
                <a:gs pos="100000">
                  <a:srgbClr val="15D2FD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B3D69A-B384-0946-A439-A9F6411A2B96}"/>
              </a:ext>
            </a:extLst>
          </p:cNvPr>
          <p:cNvGrpSpPr/>
          <p:nvPr/>
        </p:nvGrpSpPr>
        <p:grpSpPr>
          <a:xfrm>
            <a:off x="6545063" y="6594318"/>
            <a:ext cx="450000" cy="450000"/>
            <a:chOff x="5731115" y="5732286"/>
            <a:chExt cx="450000" cy="450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84FCBA-C175-6741-8BAB-CD2BF9D4D6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1115" y="5732286"/>
              <a:ext cx="450000" cy="450000"/>
            </a:xfrm>
            <a:prstGeom prst="ellipse">
              <a:avLst/>
            </a:prstGeom>
            <a:solidFill>
              <a:srgbClr val="395A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EF1BA9-A6B2-D24F-B53C-F72E50FD26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3115" y="5804286"/>
              <a:ext cx="306000" cy="306000"/>
            </a:xfrm>
            <a:prstGeom prst="ellipse">
              <a:avLst/>
            </a:prstGeom>
            <a:solidFill>
              <a:srgbClr val="395AFF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B25A6CA-57FC-4042-BA8B-57D9135873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6115" y="5867286"/>
              <a:ext cx="180000" cy="180000"/>
            </a:xfrm>
            <a:prstGeom prst="ellipse">
              <a:avLst/>
            </a:prstGeom>
            <a:solidFill>
              <a:srgbClr val="395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595754C3-7FF3-48C5-B72B-85C68E975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825" y="1686328"/>
            <a:ext cx="9893167" cy="344387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84ADA6-BE98-49CF-941D-BEF48073A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857" y="5478109"/>
            <a:ext cx="9365792" cy="190517"/>
          </a:xfrm>
          <a:prstGeom prst="rect">
            <a:avLst/>
          </a:prstGeom>
        </p:spPr>
      </p:pic>
      <p:sp>
        <p:nvSpPr>
          <p:cNvPr id="24" name="Arrow: Curved Right 23">
            <a:extLst>
              <a:ext uri="{FF2B5EF4-FFF2-40B4-BE49-F238E27FC236}">
                <a16:creationId xmlns:a16="http://schemas.microsoft.com/office/drawing/2014/main" id="{20EEB0D3-6CEC-4C84-9AA6-3F7C87F78980}"/>
              </a:ext>
            </a:extLst>
          </p:cNvPr>
          <p:cNvSpPr/>
          <p:nvPr/>
        </p:nvSpPr>
        <p:spPr>
          <a:xfrm>
            <a:off x="581253" y="4683967"/>
            <a:ext cx="792002" cy="120859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2CACDCE-9E94-4A56-B2F7-6F6B623F8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288" y="5768946"/>
            <a:ext cx="9342930" cy="22099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35D6387-E6A4-45A9-83BA-A060DED87987}"/>
              </a:ext>
            </a:extLst>
          </p:cNvPr>
          <p:cNvSpPr txBox="1"/>
          <p:nvPr/>
        </p:nvSpPr>
        <p:spPr>
          <a:xfrm>
            <a:off x="4742969" y="1283805"/>
            <a:ext cx="517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 err="1">
                <a:latin typeface="Gotham Book" pitchFamily="50" charset="0"/>
                <a:cs typeface="Gotham Book" pitchFamily="50" charset="0"/>
              </a:rPr>
              <a:t>uni</a:t>
            </a:r>
            <a:r>
              <a:rPr lang="en-SG" sz="1400" b="1" dirty="0">
                <a:latin typeface="Gotham Book" pitchFamily="50" charset="0"/>
                <a:cs typeface="Gotham Book" pitchFamily="50" charset="0"/>
              </a:rPr>
              <a:t>-variate linear regression for each column index</a:t>
            </a: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E75EDB64-27DA-477E-A2C2-6B857194B0C2}"/>
              </a:ext>
            </a:extLst>
          </p:cNvPr>
          <p:cNvSpPr/>
          <p:nvPr/>
        </p:nvSpPr>
        <p:spPr>
          <a:xfrm>
            <a:off x="5289267" y="5064203"/>
            <a:ext cx="231794" cy="334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38D8FC8C-5A24-4A56-AA85-64028BFBC462}"/>
              </a:ext>
            </a:extLst>
          </p:cNvPr>
          <p:cNvSpPr/>
          <p:nvPr/>
        </p:nvSpPr>
        <p:spPr>
          <a:xfrm>
            <a:off x="6948893" y="5059949"/>
            <a:ext cx="231794" cy="334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BF112C63-A812-46F8-AE55-96D4CFE79EB9}"/>
              </a:ext>
            </a:extLst>
          </p:cNvPr>
          <p:cNvSpPr/>
          <p:nvPr/>
        </p:nvSpPr>
        <p:spPr>
          <a:xfrm>
            <a:off x="8688527" y="5064203"/>
            <a:ext cx="231794" cy="334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3AF9B28C-6BF9-4E5F-AE7C-56B25C02A156}"/>
              </a:ext>
            </a:extLst>
          </p:cNvPr>
          <p:cNvSpPr/>
          <p:nvPr/>
        </p:nvSpPr>
        <p:spPr>
          <a:xfrm>
            <a:off x="9547231" y="5071341"/>
            <a:ext cx="231794" cy="334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CEC48C3F-F906-4741-B450-AD23759A4749}"/>
              </a:ext>
            </a:extLst>
          </p:cNvPr>
          <p:cNvSpPr/>
          <p:nvPr/>
        </p:nvSpPr>
        <p:spPr>
          <a:xfrm>
            <a:off x="10893653" y="5064204"/>
            <a:ext cx="231794" cy="334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F67FEB31-7DB8-4371-B9D7-80AF1D200B6B}"/>
              </a:ext>
            </a:extLst>
          </p:cNvPr>
          <p:cNvSpPr/>
          <p:nvPr/>
        </p:nvSpPr>
        <p:spPr>
          <a:xfrm>
            <a:off x="4376540" y="5059107"/>
            <a:ext cx="231794" cy="334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D88279-A174-453F-8436-215AF9133871}"/>
              </a:ext>
            </a:extLst>
          </p:cNvPr>
          <p:cNvSpPr txBox="1"/>
          <p:nvPr/>
        </p:nvSpPr>
        <p:spPr>
          <a:xfrm>
            <a:off x="1439095" y="5158776"/>
            <a:ext cx="2064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>
                <a:latin typeface="Gotham Book" pitchFamily="50" charset="0"/>
                <a:cs typeface="Gotham Book" pitchFamily="50" charset="0"/>
              </a:rPr>
              <a:t>Predictions:</a:t>
            </a:r>
          </a:p>
        </p:txBody>
      </p:sp>
    </p:spTree>
    <p:extLst>
      <p:ext uri="{BB962C8B-B14F-4D97-AF65-F5344CB8AC3E}">
        <p14:creationId xmlns:p14="http://schemas.microsoft.com/office/powerpoint/2010/main" val="3490155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65FDFB-6AD5-0145-AF65-D8406C4A3F15}"/>
              </a:ext>
            </a:extLst>
          </p:cNvPr>
          <p:cNvGrpSpPr/>
          <p:nvPr/>
        </p:nvGrpSpPr>
        <p:grpSpPr>
          <a:xfrm>
            <a:off x="423106" y="652783"/>
            <a:ext cx="4478678" cy="969416"/>
            <a:chOff x="3913414" y="652783"/>
            <a:chExt cx="3684814" cy="9694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541424-BBB4-EA49-84E4-2052668AEC83}"/>
                </a:ext>
              </a:extLst>
            </p:cNvPr>
            <p:cNvSpPr txBox="1"/>
            <p:nvPr/>
          </p:nvSpPr>
          <p:spPr>
            <a:xfrm>
              <a:off x="3913414" y="652783"/>
              <a:ext cx="3684814" cy="892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pc="200" dirty="0">
                  <a:solidFill>
                    <a:srgbClr val="2672E7"/>
                  </a:solidFill>
                  <a:latin typeface="Gotham Book" panose="02000604040000020004" pitchFamily="2" charset="0"/>
                  <a:ea typeface="Titillium" charset="0"/>
                  <a:cs typeface="Poppins" pitchFamily="2" charset="77"/>
                </a:rPr>
                <a:t> </a:t>
              </a:r>
              <a:endParaRPr lang="en-US" dirty="0">
                <a:solidFill>
                  <a:srgbClr val="2672E7"/>
                </a:solidFill>
                <a:latin typeface="Gotham Book" panose="02000604040000020004" pitchFamily="2" charset="0"/>
                <a:cs typeface="Poppins" pitchFamily="2" charset="77"/>
              </a:endParaRPr>
            </a:p>
            <a:p>
              <a:r>
                <a:rPr lang="en-US" sz="4000" b="1" dirty="0">
                  <a:solidFill>
                    <a:srgbClr val="073372"/>
                  </a:solidFill>
                  <a:latin typeface="Gotham Bold" panose="02000604040000020004" pitchFamily="2" charset="0"/>
                  <a:cs typeface="Poppins" pitchFamily="2" charset="77"/>
                </a:rPr>
                <a:t>Prediction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D1D51D3-7641-2242-B96E-25600945D13A}"/>
                </a:ext>
              </a:extLst>
            </p:cNvPr>
            <p:cNvCxnSpPr/>
            <p:nvPr/>
          </p:nvCxnSpPr>
          <p:spPr>
            <a:xfrm>
              <a:off x="3933327" y="1622199"/>
              <a:ext cx="691243" cy="0"/>
            </a:xfrm>
            <a:prstGeom prst="line">
              <a:avLst/>
            </a:prstGeom>
            <a:ln w="25400">
              <a:gradFill>
                <a:gsLst>
                  <a:gs pos="0">
                    <a:srgbClr val="09307C"/>
                  </a:gs>
                  <a:gs pos="99000">
                    <a:srgbClr val="15D2FD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23DC271-5FA7-2B4C-A5B9-E4727E6B8922}"/>
              </a:ext>
            </a:extLst>
          </p:cNvPr>
          <p:cNvGrpSpPr/>
          <p:nvPr/>
        </p:nvGrpSpPr>
        <p:grpSpPr>
          <a:xfrm>
            <a:off x="-76415" y="6521025"/>
            <a:ext cx="11992596" cy="315123"/>
            <a:chOff x="-92703" y="4079596"/>
            <a:chExt cx="11992596" cy="3151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3313EE-CA6A-DD42-960D-B0C8A7249407}"/>
                </a:ext>
              </a:extLst>
            </p:cNvPr>
            <p:cNvSpPr txBox="1"/>
            <p:nvPr/>
          </p:nvSpPr>
          <p:spPr>
            <a:xfrm>
              <a:off x="-92703" y="4079599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Background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091904-416F-3547-9C8E-0AF409393B41}"/>
                </a:ext>
              </a:extLst>
            </p:cNvPr>
            <p:cNvSpPr txBox="1"/>
            <p:nvPr/>
          </p:nvSpPr>
          <p:spPr>
            <a:xfrm>
              <a:off x="4182191" y="4086942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Analysis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A0A08A-2BC8-174C-8190-EE3957891D6E}"/>
                </a:ext>
              </a:extLst>
            </p:cNvPr>
            <p:cNvSpPr txBox="1"/>
            <p:nvPr/>
          </p:nvSpPr>
          <p:spPr>
            <a:xfrm>
              <a:off x="2019569" y="4079596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Visualization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E2F6B2-0EC1-8544-8C91-E229CBC5206C}"/>
                </a:ext>
              </a:extLst>
            </p:cNvPr>
            <p:cNvSpPr txBox="1"/>
            <p:nvPr/>
          </p:nvSpPr>
          <p:spPr>
            <a:xfrm>
              <a:off x="10553840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Conclusion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E6E672-4531-CA48-8078-E5559C9B76E6}"/>
                </a:ext>
              </a:extLst>
            </p:cNvPr>
            <p:cNvSpPr txBox="1"/>
            <p:nvPr/>
          </p:nvSpPr>
          <p:spPr>
            <a:xfrm>
              <a:off x="7903784" y="4079596"/>
              <a:ext cx="1725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Outcome</a:t>
              </a:r>
            </a:p>
          </p:txBody>
        </p:sp>
      </p:grpSp>
      <p:cxnSp>
        <p:nvCxnSpPr>
          <p:cNvPr id="11" name="Straight Connector 28">
            <a:extLst>
              <a:ext uri="{FF2B5EF4-FFF2-40B4-BE49-F238E27FC236}">
                <a16:creationId xmlns:a16="http://schemas.microsoft.com/office/drawing/2014/main" id="{2E037BA1-BB46-9F44-B6AF-0036489E7489}"/>
              </a:ext>
            </a:extLst>
          </p:cNvPr>
          <p:cNvCxnSpPr>
            <a:cxnSpLocks/>
          </p:cNvCxnSpPr>
          <p:nvPr/>
        </p:nvCxnSpPr>
        <p:spPr>
          <a:xfrm>
            <a:off x="0" y="6819318"/>
            <a:ext cx="12192000" cy="0"/>
          </a:xfrm>
          <a:prstGeom prst="line">
            <a:avLst/>
          </a:prstGeom>
          <a:ln w="76200">
            <a:gradFill>
              <a:gsLst>
                <a:gs pos="0">
                  <a:srgbClr val="09307C"/>
                </a:gs>
                <a:gs pos="100000">
                  <a:srgbClr val="15D2FD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B3D69A-B384-0946-A439-A9F6411A2B96}"/>
              </a:ext>
            </a:extLst>
          </p:cNvPr>
          <p:cNvGrpSpPr/>
          <p:nvPr/>
        </p:nvGrpSpPr>
        <p:grpSpPr>
          <a:xfrm>
            <a:off x="6545063" y="6594318"/>
            <a:ext cx="450000" cy="450000"/>
            <a:chOff x="5731115" y="5732286"/>
            <a:chExt cx="450000" cy="450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84FCBA-C175-6741-8BAB-CD2BF9D4D6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1115" y="5732286"/>
              <a:ext cx="450000" cy="450000"/>
            </a:xfrm>
            <a:prstGeom prst="ellipse">
              <a:avLst/>
            </a:prstGeom>
            <a:solidFill>
              <a:srgbClr val="395A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EF1BA9-A6B2-D24F-B53C-F72E50FD26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3115" y="5804286"/>
              <a:ext cx="306000" cy="306000"/>
            </a:xfrm>
            <a:prstGeom prst="ellipse">
              <a:avLst/>
            </a:prstGeom>
            <a:solidFill>
              <a:srgbClr val="395AFF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B25A6CA-57FC-4042-BA8B-57D9135873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6115" y="5867286"/>
              <a:ext cx="180000" cy="180000"/>
            </a:xfrm>
            <a:prstGeom prst="ellipse">
              <a:avLst/>
            </a:prstGeom>
            <a:solidFill>
              <a:srgbClr val="395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318DCCE-28B7-4526-9BBA-45D518EC1287}"/>
              </a:ext>
            </a:extLst>
          </p:cNvPr>
          <p:cNvSpPr txBox="1"/>
          <p:nvPr/>
        </p:nvSpPr>
        <p:spPr>
          <a:xfrm>
            <a:off x="606488" y="1712200"/>
            <a:ext cx="7595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Gotham Book" pitchFamily="50" charset="0"/>
                <a:cs typeface="Gotham Book" pitchFamily="50" charset="0"/>
              </a:rPr>
              <a:t>√ </a:t>
            </a:r>
            <a:r>
              <a:rPr lang="en-SG" altLang="zh-CN" dirty="0">
                <a:latin typeface="Gotham Book" pitchFamily="50" charset="0"/>
                <a:cs typeface="Gotham Book" pitchFamily="50" charset="0"/>
              </a:rPr>
              <a:t>after predicting the indexes for each country...</a:t>
            </a:r>
          </a:p>
          <a:p>
            <a:r>
              <a:rPr lang="en-SG" dirty="0">
                <a:latin typeface="Gotham Book" pitchFamily="50" charset="0"/>
                <a:cs typeface="Gotham Book" pitchFamily="50" charset="0"/>
              </a:rPr>
              <a:t>   Predict happiness for each country by using all 6 indexes </a:t>
            </a:r>
          </a:p>
        </p:txBody>
      </p:sp>
      <p:pic>
        <p:nvPicPr>
          <p:cNvPr id="23" name="Picture 22" descr="A close up of a map&#10;&#10;Description generated with high confidence">
            <a:extLst>
              <a:ext uri="{FF2B5EF4-FFF2-40B4-BE49-F238E27FC236}">
                <a16:creationId xmlns:a16="http://schemas.microsoft.com/office/drawing/2014/main" id="{6DF3F9A2-9572-47ED-88BD-3E48A96C6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37" y="2338926"/>
            <a:ext cx="7924588" cy="4036446"/>
          </a:xfrm>
          <a:prstGeom prst="rect">
            <a:avLst/>
          </a:prstGeom>
        </p:spPr>
      </p:pic>
      <p:pic>
        <p:nvPicPr>
          <p:cNvPr id="25" name="Picture 24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0184C962-EEFA-42D6-A13B-4F0A49DBF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257" y="3059457"/>
            <a:ext cx="3962743" cy="253005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B494D67-0F18-4448-81AA-AEE2EECC94C1}"/>
              </a:ext>
            </a:extLst>
          </p:cNvPr>
          <p:cNvSpPr txBox="1"/>
          <p:nvPr/>
        </p:nvSpPr>
        <p:spPr>
          <a:xfrm>
            <a:off x="8229256" y="2491273"/>
            <a:ext cx="368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Gotham Book" pitchFamily="50" charset="0"/>
                <a:cs typeface="Gotham Book" pitchFamily="50" charset="0"/>
              </a:rPr>
              <a:t>Multi-variate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3765674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65FDFB-6AD5-0145-AF65-D8406C4A3F15}"/>
              </a:ext>
            </a:extLst>
          </p:cNvPr>
          <p:cNvGrpSpPr/>
          <p:nvPr/>
        </p:nvGrpSpPr>
        <p:grpSpPr>
          <a:xfrm>
            <a:off x="423106" y="652783"/>
            <a:ext cx="4478678" cy="969416"/>
            <a:chOff x="3913414" y="652783"/>
            <a:chExt cx="3684814" cy="9694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541424-BBB4-EA49-84E4-2052668AEC83}"/>
                </a:ext>
              </a:extLst>
            </p:cNvPr>
            <p:cNvSpPr txBox="1"/>
            <p:nvPr/>
          </p:nvSpPr>
          <p:spPr>
            <a:xfrm>
              <a:off x="3913414" y="652783"/>
              <a:ext cx="3684814" cy="892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pc="200" dirty="0">
                  <a:solidFill>
                    <a:srgbClr val="2672E7"/>
                  </a:solidFill>
                  <a:latin typeface="Gotham Book" panose="02000604040000020004" pitchFamily="2" charset="0"/>
                  <a:ea typeface="Titillium" charset="0"/>
                  <a:cs typeface="Poppins" pitchFamily="2" charset="77"/>
                </a:rPr>
                <a:t> </a:t>
              </a:r>
              <a:endParaRPr lang="en-US" dirty="0">
                <a:solidFill>
                  <a:srgbClr val="2672E7"/>
                </a:solidFill>
                <a:latin typeface="Gotham Book" panose="02000604040000020004" pitchFamily="2" charset="0"/>
                <a:cs typeface="Poppins" pitchFamily="2" charset="77"/>
              </a:endParaRPr>
            </a:p>
            <a:p>
              <a:r>
                <a:rPr lang="en-US" sz="4000" b="1" dirty="0">
                  <a:solidFill>
                    <a:srgbClr val="073372"/>
                  </a:solidFill>
                  <a:latin typeface="Gotham Bold" panose="02000604040000020004" pitchFamily="2" charset="0"/>
                  <a:cs typeface="Poppins" pitchFamily="2" charset="77"/>
                </a:rPr>
                <a:t>Prediction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D1D51D3-7641-2242-B96E-25600945D13A}"/>
                </a:ext>
              </a:extLst>
            </p:cNvPr>
            <p:cNvCxnSpPr/>
            <p:nvPr/>
          </p:nvCxnSpPr>
          <p:spPr>
            <a:xfrm>
              <a:off x="3933327" y="1622199"/>
              <a:ext cx="691243" cy="0"/>
            </a:xfrm>
            <a:prstGeom prst="line">
              <a:avLst/>
            </a:prstGeom>
            <a:ln w="25400">
              <a:gradFill>
                <a:gsLst>
                  <a:gs pos="0">
                    <a:srgbClr val="09307C"/>
                  </a:gs>
                  <a:gs pos="99000">
                    <a:srgbClr val="15D2FD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23DC271-5FA7-2B4C-A5B9-E4727E6B8922}"/>
              </a:ext>
            </a:extLst>
          </p:cNvPr>
          <p:cNvGrpSpPr/>
          <p:nvPr/>
        </p:nvGrpSpPr>
        <p:grpSpPr>
          <a:xfrm>
            <a:off x="-76415" y="6521025"/>
            <a:ext cx="11992596" cy="315123"/>
            <a:chOff x="-92703" y="4079596"/>
            <a:chExt cx="11992596" cy="3151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3313EE-CA6A-DD42-960D-B0C8A7249407}"/>
                </a:ext>
              </a:extLst>
            </p:cNvPr>
            <p:cNvSpPr txBox="1"/>
            <p:nvPr/>
          </p:nvSpPr>
          <p:spPr>
            <a:xfrm>
              <a:off x="-92703" y="4079599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Background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091904-416F-3547-9C8E-0AF409393B41}"/>
                </a:ext>
              </a:extLst>
            </p:cNvPr>
            <p:cNvSpPr txBox="1"/>
            <p:nvPr/>
          </p:nvSpPr>
          <p:spPr>
            <a:xfrm>
              <a:off x="4182191" y="4086942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Analysis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A0A08A-2BC8-174C-8190-EE3957891D6E}"/>
                </a:ext>
              </a:extLst>
            </p:cNvPr>
            <p:cNvSpPr txBox="1"/>
            <p:nvPr/>
          </p:nvSpPr>
          <p:spPr>
            <a:xfrm>
              <a:off x="2019569" y="4079596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Visualization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E2F6B2-0EC1-8544-8C91-E229CBC5206C}"/>
                </a:ext>
              </a:extLst>
            </p:cNvPr>
            <p:cNvSpPr txBox="1"/>
            <p:nvPr/>
          </p:nvSpPr>
          <p:spPr>
            <a:xfrm>
              <a:off x="10553840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Conclusion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E6E672-4531-CA48-8078-E5559C9B76E6}"/>
                </a:ext>
              </a:extLst>
            </p:cNvPr>
            <p:cNvSpPr txBox="1"/>
            <p:nvPr/>
          </p:nvSpPr>
          <p:spPr>
            <a:xfrm>
              <a:off x="7903784" y="4079596"/>
              <a:ext cx="1725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Outcome</a:t>
              </a:r>
            </a:p>
          </p:txBody>
        </p:sp>
      </p:grpSp>
      <p:cxnSp>
        <p:nvCxnSpPr>
          <p:cNvPr id="11" name="Straight Connector 28">
            <a:extLst>
              <a:ext uri="{FF2B5EF4-FFF2-40B4-BE49-F238E27FC236}">
                <a16:creationId xmlns:a16="http://schemas.microsoft.com/office/drawing/2014/main" id="{2E037BA1-BB46-9F44-B6AF-0036489E7489}"/>
              </a:ext>
            </a:extLst>
          </p:cNvPr>
          <p:cNvCxnSpPr>
            <a:cxnSpLocks/>
          </p:cNvCxnSpPr>
          <p:nvPr/>
        </p:nvCxnSpPr>
        <p:spPr>
          <a:xfrm>
            <a:off x="0" y="6819318"/>
            <a:ext cx="12192000" cy="0"/>
          </a:xfrm>
          <a:prstGeom prst="line">
            <a:avLst/>
          </a:prstGeom>
          <a:ln w="76200">
            <a:gradFill>
              <a:gsLst>
                <a:gs pos="0">
                  <a:srgbClr val="09307C"/>
                </a:gs>
                <a:gs pos="100000">
                  <a:srgbClr val="15D2FD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B3D69A-B384-0946-A439-A9F6411A2B96}"/>
              </a:ext>
            </a:extLst>
          </p:cNvPr>
          <p:cNvGrpSpPr/>
          <p:nvPr/>
        </p:nvGrpSpPr>
        <p:grpSpPr>
          <a:xfrm>
            <a:off x="6545063" y="6594318"/>
            <a:ext cx="450000" cy="450000"/>
            <a:chOff x="5731115" y="5732286"/>
            <a:chExt cx="450000" cy="450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84FCBA-C175-6741-8BAB-CD2BF9D4D6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1115" y="5732286"/>
              <a:ext cx="450000" cy="450000"/>
            </a:xfrm>
            <a:prstGeom prst="ellipse">
              <a:avLst/>
            </a:prstGeom>
            <a:solidFill>
              <a:srgbClr val="395A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EF1BA9-A6B2-D24F-B53C-F72E50FD26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3115" y="5804286"/>
              <a:ext cx="306000" cy="306000"/>
            </a:xfrm>
            <a:prstGeom prst="ellipse">
              <a:avLst/>
            </a:prstGeom>
            <a:solidFill>
              <a:srgbClr val="395AFF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B25A6CA-57FC-4042-BA8B-57D9135873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6115" y="5867286"/>
              <a:ext cx="180000" cy="180000"/>
            </a:xfrm>
            <a:prstGeom prst="ellipse">
              <a:avLst/>
            </a:prstGeom>
            <a:solidFill>
              <a:srgbClr val="395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F0FE266-0287-48BD-A899-D4C20AABEA9E}"/>
              </a:ext>
            </a:extLst>
          </p:cNvPr>
          <p:cNvSpPr txBox="1"/>
          <p:nvPr/>
        </p:nvSpPr>
        <p:spPr>
          <a:xfrm>
            <a:off x="690465" y="1712200"/>
            <a:ext cx="3666931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Gotham Book" pitchFamily="50" charset="0"/>
                <a:cs typeface="Gotham Book" pitchFamily="50" charset="0"/>
              </a:rPr>
              <a:t>Random Forest Regression</a:t>
            </a:r>
          </a:p>
        </p:txBody>
      </p:sp>
      <p:pic>
        <p:nvPicPr>
          <p:cNvPr id="25" name="Picture 2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C627B2F0-9314-4532-B242-368A575BE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25" y="2262827"/>
            <a:ext cx="7732447" cy="3929089"/>
          </a:xfrm>
          <a:prstGeom prst="rect">
            <a:avLst/>
          </a:prstGeom>
        </p:spPr>
      </p:pic>
      <p:pic>
        <p:nvPicPr>
          <p:cNvPr id="27" name="Picture 26" descr="A close up of a map&#10;&#10;Description generated with high confidence">
            <a:extLst>
              <a:ext uri="{FF2B5EF4-FFF2-40B4-BE49-F238E27FC236}">
                <a16:creationId xmlns:a16="http://schemas.microsoft.com/office/drawing/2014/main" id="{4BB903B3-117E-4760-BBBB-BABE7666FA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894"/>
          <a:stretch/>
        </p:blipFill>
        <p:spPr>
          <a:xfrm>
            <a:off x="8196925" y="1"/>
            <a:ext cx="3203549" cy="3322934"/>
          </a:xfrm>
          <a:prstGeom prst="rect">
            <a:avLst/>
          </a:prstGeom>
        </p:spPr>
      </p:pic>
      <p:pic>
        <p:nvPicPr>
          <p:cNvPr id="28" name="Picture 27" descr="A close up of a map&#10;&#10;Description generated with high confidence">
            <a:extLst>
              <a:ext uri="{FF2B5EF4-FFF2-40B4-BE49-F238E27FC236}">
                <a16:creationId xmlns:a16="http://schemas.microsoft.com/office/drawing/2014/main" id="{DA04AB86-60BD-4758-A7EA-F26EE43919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47"/>
          <a:stretch/>
        </p:blipFill>
        <p:spPr>
          <a:xfrm>
            <a:off x="8051381" y="3314774"/>
            <a:ext cx="3216228" cy="3279544"/>
          </a:xfrm>
          <a:prstGeom prst="rect">
            <a:avLst/>
          </a:prstGeom>
        </p:spPr>
      </p:pic>
      <p:pic>
        <p:nvPicPr>
          <p:cNvPr id="30" name="Picture 29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1D2A6C5B-63C4-4907-B43A-C35469D9FB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052" b="16942"/>
          <a:stretch/>
        </p:blipFill>
        <p:spPr>
          <a:xfrm>
            <a:off x="7920072" y="3778588"/>
            <a:ext cx="4127817" cy="113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04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65FDFB-6AD5-0145-AF65-D8406C4A3F15}"/>
              </a:ext>
            </a:extLst>
          </p:cNvPr>
          <p:cNvGrpSpPr/>
          <p:nvPr/>
        </p:nvGrpSpPr>
        <p:grpSpPr>
          <a:xfrm>
            <a:off x="423106" y="652783"/>
            <a:ext cx="4478678" cy="969416"/>
            <a:chOff x="3913414" y="652783"/>
            <a:chExt cx="3684814" cy="9694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541424-BBB4-EA49-84E4-2052668AEC83}"/>
                </a:ext>
              </a:extLst>
            </p:cNvPr>
            <p:cNvSpPr txBox="1"/>
            <p:nvPr/>
          </p:nvSpPr>
          <p:spPr>
            <a:xfrm>
              <a:off x="3913414" y="652783"/>
              <a:ext cx="3684814" cy="892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pc="200" dirty="0">
                  <a:solidFill>
                    <a:srgbClr val="2672E7"/>
                  </a:solidFill>
                  <a:latin typeface="Gotham Book" panose="02000604040000020004" pitchFamily="2" charset="0"/>
                  <a:ea typeface="Titillium" charset="0"/>
                  <a:cs typeface="Poppins" pitchFamily="2" charset="77"/>
                </a:rPr>
                <a:t> </a:t>
              </a:r>
              <a:endParaRPr lang="en-US" dirty="0">
                <a:solidFill>
                  <a:srgbClr val="2672E7"/>
                </a:solidFill>
                <a:latin typeface="Gotham Book" panose="02000604040000020004" pitchFamily="2" charset="0"/>
                <a:cs typeface="Poppins" pitchFamily="2" charset="77"/>
              </a:endParaRPr>
            </a:p>
            <a:p>
              <a:r>
                <a:rPr lang="en-US" sz="4000" b="1" dirty="0">
                  <a:solidFill>
                    <a:srgbClr val="073372"/>
                  </a:solidFill>
                  <a:latin typeface="Gotham Bold" panose="02000604040000020004" pitchFamily="2" charset="0"/>
                  <a:cs typeface="Poppins" pitchFamily="2" charset="77"/>
                </a:rPr>
                <a:t>Prediction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D1D51D3-7641-2242-B96E-25600945D13A}"/>
                </a:ext>
              </a:extLst>
            </p:cNvPr>
            <p:cNvCxnSpPr/>
            <p:nvPr/>
          </p:nvCxnSpPr>
          <p:spPr>
            <a:xfrm>
              <a:off x="3933327" y="1622199"/>
              <a:ext cx="691243" cy="0"/>
            </a:xfrm>
            <a:prstGeom prst="line">
              <a:avLst/>
            </a:prstGeom>
            <a:ln w="25400">
              <a:gradFill>
                <a:gsLst>
                  <a:gs pos="0">
                    <a:srgbClr val="09307C"/>
                  </a:gs>
                  <a:gs pos="99000">
                    <a:srgbClr val="15D2FD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23DC271-5FA7-2B4C-A5B9-E4727E6B8922}"/>
              </a:ext>
            </a:extLst>
          </p:cNvPr>
          <p:cNvGrpSpPr/>
          <p:nvPr/>
        </p:nvGrpSpPr>
        <p:grpSpPr>
          <a:xfrm>
            <a:off x="-76415" y="6521025"/>
            <a:ext cx="11992596" cy="315123"/>
            <a:chOff x="-92703" y="4079596"/>
            <a:chExt cx="11992596" cy="3151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3313EE-CA6A-DD42-960D-B0C8A7249407}"/>
                </a:ext>
              </a:extLst>
            </p:cNvPr>
            <p:cNvSpPr txBox="1"/>
            <p:nvPr/>
          </p:nvSpPr>
          <p:spPr>
            <a:xfrm>
              <a:off x="-92703" y="4079599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Background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091904-416F-3547-9C8E-0AF409393B41}"/>
                </a:ext>
              </a:extLst>
            </p:cNvPr>
            <p:cNvSpPr txBox="1"/>
            <p:nvPr/>
          </p:nvSpPr>
          <p:spPr>
            <a:xfrm>
              <a:off x="4182191" y="4086942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Analysis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A0A08A-2BC8-174C-8190-EE3957891D6E}"/>
                </a:ext>
              </a:extLst>
            </p:cNvPr>
            <p:cNvSpPr txBox="1"/>
            <p:nvPr/>
          </p:nvSpPr>
          <p:spPr>
            <a:xfrm>
              <a:off x="2019569" y="4079596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Visualization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E2F6B2-0EC1-8544-8C91-E229CBC5206C}"/>
                </a:ext>
              </a:extLst>
            </p:cNvPr>
            <p:cNvSpPr txBox="1"/>
            <p:nvPr/>
          </p:nvSpPr>
          <p:spPr>
            <a:xfrm>
              <a:off x="10553840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Conclusion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E6E672-4531-CA48-8078-E5559C9B76E6}"/>
                </a:ext>
              </a:extLst>
            </p:cNvPr>
            <p:cNvSpPr txBox="1"/>
            <p:nvPr/>
          </p:nvSpPr>
          <p:spPr>
            <a:xfrm>
              <a:off x="7903784" y="4079596"/>
              <a:ext cx="1725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Outcome</a:t>
              </a:r>
            </a:p>
          </p:txBody>
        </p:sp>
      </p:grpSp>
      <p:cxnSp>
        <p:nvCxnSpPr>
          <p:cNvPr id="11" name="Straight Connector 28">
            <a:extLst>
              <a:ext uri="{FF2B5EF4-FFF2-40B4-BE49-F238E27FC236}">
                <a16:creationId xmlns:a16="http://schemas.microsoft.com/office/drawing/2014/main" id="{2E037BA1-BB46-9F44-B6AF-0036489E7489}"/>
              </a:ext>
            </a:extLst>
          </p:cNvPr>
          <p:cNvCxnSpPr>
            <a:cxnSpLocks/>
          </p:cNvCxnSpPr>
          <p:nvPr/>
        </p:nvCxnSpPr>
        <p:spPr>
          <a:xfrm>
            <a:off x="0" y="6819318"/>
            <a:ext cx="12192000" cy="0"/>
          </a:xfrm>
          <a:prstGeom prst="line">
            <a:avLst/>
          </a:prstGeom>
          <a:ln w="76200">
            <a:gradFill>
              <a:gsLst>
                <a:gs pos="0">
                  <a:srgbClr val="09307C"/>
                </a:gs>
                <a:gs pos="100000">
                  <a:srgbClr val="15D2FD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B3D69A-B384-0946-A439-A9F6411A2B96}"/>
              </a:ext>
            </a:extLst>
          </p:cNvPr>
          <p:cNvGrpSpPr/>
          <p:nvPr/>
        </p:nvGrpSpPr>
        <p:grpSpPr>
          <a:xfrm>
            <a:off x="6545063" y="6594318"/>
            <a:ext cx="450000" cy="450000"/>
            <a:chOff x="5731115" y="5732286"/>
            <a:chExt cx="450000" cy="450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84FCBA-C175-6741-8BAB-CD2BF9D4D6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1115" y="5732286"/>
              <a:ext cx="450000" cy="450000"/>
            </a:xfrm>
            <a:prstGeom prst="ellipse">
              <a:avLst/>
            </a:prstGeom>
            <a:solidFill>
              <a:srgbClr val="395A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EF1BA9-A6B2-D24F-B53C-F72E50FD26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3115" y="5804286"/>
              <a:ext cx="306000" cy="306000"/>
            </a:xfrm>
            <a:prstGeom prst="ellipse">
              <a:avLst/>
            </a:prstGeom>
            <a:solidFill>
              <a:srgbClr val="395AFF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B25A6CA-57FC-4042-BA8B-57D9135873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6115" y="5867286"/>
              <a:ext cx="180000" cy="180000"/>
            </a:xfrm>
            <a:prstGeom prst="ellipse">
              <a:avLst/>
            </a:prstGeom>
            <a:solidFill>
              <a:srgbClr val="395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A44D6E6-B5C2-48C6-BEC9-F4CAB4656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22" y="2135533"/>
            <a:ext cx="8256763" cy="322440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0794F95-9021-4399-9AC0-F8C00D9C36E8}"/>
              </a:ext>
            </a:extLst>
          </p:cNvPr>
          <p:cNvSpPr txBox="1"/>
          <p:nvPr/>
        </p:nvSpPr>
        <p:spPr>
          <a:xfrm>
            <a:off x="592602" y="1694200"/>
            <a:ext cx="6722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Gotham Book" pitchFamily="50" charset="0"/>
                <a:cs typeface="Gotham Book" pitchFamily="50" charset="0"/>
              </a:rPr>
              <a:t>Regression is great enough, but stats are not so ideal...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C5753F6-2CA5-4999-A3F4-1E1BF9ED1C86}"/>
              </a:ext>
            </a:extLst>
          </p:cNvPr>
          <p:cNvSpPr/>
          <p:nvPr/>
        </p:nvSpPr>
        <p:spPr>
          <a:xfrm>
            <a:off x="7316957" y="1878866"/>
            <a:ext cx="1297859" cy="38594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3965917-9F07-49E1-9DD2-C71793FD9E5D}"/>
              </a:ext>
            </a:extLst>
          </p:cNvPr>
          <p:cNvSpPr/>
          <p:nvPr/>
        </p:nvSpPr>
        <p:spPr>
          <a:xfrm>
            <a:off x="1028059" y="2071323"/>
            <a:ext cx="1636170" cy="336839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CAA11FC-65BF-4DBB-9414-0F0B8CED4D01}"/>
              </a:ext>
            </a:extLst>
          </p:cNvPr>
          <p:cNvCxnSpPr>
            <a:cxnSpLocks/>
            <a:stCxn id="32" idx="2"/>
          </p:cNvCxnSpPr>
          <p:nvPr/>
        </p:nvCxnSpPr>
        <p:spPr>
          <a:xfrm rot="16200000" flipH="1">
            <a:off x="1959195" y="5326666"/>
            <a:ext cx="590198" cy="8163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134D8FE-F4FA-4B07-A4AA-40DB683A4022}"/>
              </a:ext>
            </a:extLst>
          </p:cNvPr>
          <p:cNvSpPr txBox="1"/>
          <p:nvPr/>
        </p:nvSpPr>
        <p:spPr>
          <a:xfrm>
            <a:off x="2744859" y="5845250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Gotham Book" pitchFamily="50" charset="0"/>
                <a:cs typeface="Gotham Book" pitchFamily="50" charset="0"/>
              </a:rPr>
              <a:t>Uni-variate Linear Regression</a:t>
            </a:r>
          </a:p>
        </p:txBody>
      </p:sp>
      <p:pic>
        <p:nvPicPr>
          <p:cNvPr id="30" name="Picture 2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57B04BA-79AE-43FA-854F-4267023AB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249" y="1622199"/>
            <a:ext cx="5013851" cy="4266645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9993D988-6B03-4E62-ADD6-BA46B1033229}"/>
              </a:ext>
            </a:extLst>
          </p:cNvPr>
          <p:cNvSpPr/>
          <p:nvPr/>
        </p:nvSpPr>
        <p:spPr>
          <a:xfrm>
            <a:off x="8340829" y="2063532"/>
            <a:ext cx="441766" cy="43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63B6E856-2C4A-45AF-83C3-835212986979}"/>
              </a:ext>
            </a:extLst>
          </p:cNvPr>
          <p:cNvSpPr/>
          <p:nvPr/>
        </p:nvSpPr>
        <p:spPr>
          <a:xfrm rot="2571602">
            <a:off x="8884237" y="1181803"/>
            <a:ext cx="298580" cy="909363"/>
          </a:xfrm>
          <a:prstGeom prst="downArrow">
            <a:avLst>
              <a:gd name="adj1" fmla="val 45777"/>
              <a:gd name="adj2" fmla="val 1150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35606C-C24B-4D1A-ACCC-AAC125567CD4}"/>
              </a:ext>
            </a:extLst>
          </p:cNvPr>
          <p:cNvSpPr txBox="1"/>
          <p:nvPr/>
        </p:nvSpPr>
        <p:spPr>
          <a:xfrm>
            <a:off x="8201324" y="891735"/>
            <a:ext cx="2501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latin typeface="Gotham Book" pitchFamily="50" charset="0"/>
                <a:cs typeface="Gotham Book" pitchFamily="50" charset="0"/>
              </a:rPr>
              <a:t>Highest Correlation </a:t>
            </a:r>
          </a:p>
        </p:txBody>
      </p:sp>
    </p:spTree>
    <p:extLst>
      <p:ext uri="{BB962C8B-B14F-4D97-AF65-F5344CB8AC3E}">
        <p14:creationId xmlns:p14="http://schemas.microsoft.com/office/powerpoint/2010/main" val="2049069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2" grpId="0" animBg="1"/>
      <p:bldP spid="37" grpId="0"/>
      <p:bldP spid="31" grpId="0" animBg="1"/>
      <p:bldP spid="39" grpId="0" animBg="1"/>
      <p:bldP spid="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65FDFB-6AD5-0145-AF65-D8406C4A3F15}"/>
              </a:ext>
            </a:extLst>
          </p:cNvPr>
          <p:cNvGrpSpPr/>
          <p:nvPr/>
        </p:nvGrpSpPr>
        <p:grpSpPr>
          <a:xfrm>
            <a:off x="392827" y="644853"/>
            <a:ext cx="4478678" cy="977346"/>
            <a:chOff x="3888502" y="644853"/>
            <a:chExt cx="3684814" cy="97734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541424-BBB4-EA49-84E4-2052668AEC83}"/>
                </a:ext>
              </a:extLst>
            </p:cNvPr>
            <p:cNvSpPr txBox="1"/>
            <p:nvPr/>
          </p:nvSpPr>
          <p:spPr>
            <a:xfrm>
              <a:off x="3888502" y="644853"/>
              <a:ext cx="3684814" cy="892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pc="200" dirty="0">
                  <a:solidFill>
                    <a:srgbClr val="2672E7"/>
                  </a:solidFill>
                  <a:latin typeface="Gotham Book" panose="02000604040000020004" pitchFamily="2" charset="0"/>
                  <a:ea typeface="Titillium" charset="0"/>
                  <a:cs typeface="Poppins" pitchFamily="2" charset="77"/>
                </a:rPr>
                <a:t> </a:t>
              </a:r>
              <a:endParaRPr lang="en-US" dirty="0">
                <a:solidFill>
                  <a:srgbClr val="2672E7"/>
                </a:solidFill>
                <a:latin typeface="Gotham Book" panose="02000604040000020004" pitchFamily="2" charset="0"/>
                <a:cs typeface="Poppins" pitchFamily="2" charset="77"/>
              </a:endParaRPr>
            </a:p>
            <a:p>
              <a:r>
                <a:rPr lang="en-US" sz="4000" b="1" dirty="0">
                  <a:solidFill>
                    <a:srgbClr val="073372"/>
                  </a:solidFill>
                  <a:latin typeface="Gotham Bold" panose="02000604040000020004" pitchFamily="2" charset="0"/>
                  <a:cs typeface="Poppins" pitchFamily="2" charset="77"/>
                </a:rPr>
                <a:t>Prediction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D1D51D3-7641-2242-B96E-25600945D13A}"/>
                </a:ext>
              </a:extLst>
            </p:cNvPr>
            <p:cNvCxnSpPr/>
            <p:nvPr/>
          </p:nvCxnSpPr>
          <p:spPr>
            <a:xfrm>
              <a:off x="3933327" y="1622199"/>
              <a:ext cx="691243" cy="0"/>
            </a:xfrm>
            <a:prstGeom prst="line">
              <a:avLst/>
            </a:prstGeom>
            <a:ln w="25400">
              <a:gradFill>
                <a:gsLst>
                  <a:gs pos="0">
                    <a:srgbClr val="09307C"/>
                  </a:gs>
                  <a:gs pos="99000">
                    <a:srgbClr val="15D2FD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23DC271-5FA7-2B4C-A5B9-E4727E6B8922}"/>
              </a:ext>
            </a:extLst>
          </p:cNvPr>
          <p:cNvGrpSpPr/>
          <p:nvPr/>
        </p:nvGrpSpPr>
        <p:grpSpPr>
          <a:xfrm>
            <a:off x="-76415" y="6521025"/>
            <a:ext cx="11992596" cy="315123"/>
            <a:chOff x="-92703" y="4079596"/>
            <a:chExt cx="11992596" cy="3151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3313EE-CA6A-DD42-960D-B0C8A7249407}"/>
                </a:ext>
              </a:extLst>
            </p:cNvPr>
            <p:cNvSpPr txBox="1"/>
            <p:nvPr/>
          </p:nvSpPr>
          <p:spPr>
            <a:xfrm>
              <a:off x="-92703" y="4079599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Background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091904-416F-3547-9C8E-0AF409393B41}"/>
                </a:ext>
              </a:extLst>
            </p:cNvPr>
            <p:cNvSpPr txBox="1"/>
            <p:nvPr/>
          </p:nvSpPr>
          <p:spPr>
            <a:xfrm>
              <a:off x="4182191" y="4086942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Analysis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A0A08A-2BC8-174C-8190-EE3957891D6E}"/>
                </a:ext>
              </a:extLst>
            </p:cNvPr>
            <p:cNvSpPr txBox="1"/>
            <p:nvPr/>
          </p:nvSpPr>
          <p:spPr>
            <a:xfrm>
              <a:off x="2019569" y="4079596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Visualization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E2F6B2-0EC1-8544-8C91-E229CBC5206C}"/>
                </a:ext>
              </a:extLst>
            </p:cNvPr>
            <p:cNvSpPr txBox="1"/>
            <p:nvPr/>
          </p:nvSpPr>
          <p:spPr>
            <a:xfrm>
              <a:off x="10553840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Conclusion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E6E672-4531-CA48-8078-E5559C9B76E6}"/>
                </a:ext>
              </a:extLst>
            </p:cNvPr>
            <p:cNvSpPr txBox="1"/>
            <p:nvPr/>
          </p:nvSpPr>
          <p:spPr>
            <a:xfrm>
              <a:off x="7903784" y="4079596"/>
              <a:ext cx="1725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Outcome</a:t>
              </a:r>
            </a:p>
          </p:txBody>
        </p:sp>
      </p:grpSp>
      <p:cxnSp>
        <p:nvCxnSpPr>
          <p:cNvPr id="11" name="Straight Connector 28">
            <a:extLst>
              <a:ext uri="{FF2B5EF4-FFF2-40B4-BE49-F238E27FC236}">
                <a16:creationId xmlns:a16="http://schemas.microsoft.com/office/drawing/2014/main" id="{2E037BA1-BB46-9F44-B6AF-0036489E7489}"/>
              </a:ext>
            </a:extLst>
          </p:cNvPr>
          <p:cNvCxnSpPr>
            <a:cxnSpLocks/>
          </p:cNvCxnSpPr>
          <p:nvPr/>
        </p:nvCxnSpPr>
        <p:spPr>
          <a:xfrm>
            <a:off x="0" y="6819318"/>
            <a:ext cx="12192000" cy="0"/>
          </a:xfrm>
          <a:prstGeom prst="line">
            <a:avLst/>
          </a:prstGeom>
          <a:ln w="76200">
            <a:gradFill>
              <a:gsLst>
                <a:gs pos="0">
                  <a:srgbClr val="09307C"/>
                </a:gs>
                <a:gs pos="100000">
                  <a:srgbClr val="15D2FD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B3D69A-B384-0946-A439-A9F6411A2B96}"/>
              </a:ext>
            </a:extLst>
          </p:cNvPr>
          <p:cNvGrpSpPr/>
          <p:nvPr/>
        </p:nvGrpSpPr>
        <p:grpSpPr>
          <a:xfrm>
            <a:off x="6545063" y="6594318"/>
            <a:ext cx="450000" cy="450000"/>
            <a:chOff x="5731115" y="5732286"/>
            <a:chExt cx="450000" cy="450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84FCBA-C175-6741-8BAB-CD2BF9D4D6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1115" y="5732286"/>
              <a:ext cx="450000" cy="450000"/>
            </a:xfrm>
            <a:prstGeom prst="ellipse">
              <a:avLst/>
            </a:prstGeom>
            <a:solidFill>
              <a:srgbClr val="395A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EF1BA9-A6B2-D24F-B53C-F72E50FD26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3115" y="5804286"/>
              <a:ext cx="306000" cy="306000"/>
            </a:xfrm>
            <a:prstGeom prst="ellipse">
              <a:avLst/>
            </a:prstGeom>
            <a:solidFill>
              <a:srgbClr val="395AFF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B25A6CA-57FC-4042-BA8B-57D9135873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6115" y="5867286"/>
              <a:ext cx="180000" cy="180000"/>
            </a:xfrm>
            <a:prstGeom prst="ellipse">
              <a:avLst/>
            </a:prstGeom>
            <a:solidFill>
              <a:srgbClr val="395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208EC27-FAAE-42D2-9ECB-BB1C3405F8C8}"/>
              </a:ext>
            </a:extLst>
          </p:cNvPr>
          <p:cNvSpPr txBox="1"/>
          <p:nvPr/>
        </p:nvSpPr>
        <p:spPr>
          <a:xfrm>
            <a:off x="1496566" y="1572192"/>
            <a:ext cx="3226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dirty="0">
                <a:latin typeface="Gotham Book" pitchFamily="50" charset="0"/>
                <a:cs typeface="Gotham Book" pitchFamily="50" charset="0"/>
              </a:rPr>
              <a:t>World Happiness - Year 2018</a:t>
            </a:r>
          </a:p>
        </p:txBody>
      </p:sp>
      <p:pic>
        <p:nvPicPr>
          <p:cNvPr id="24" name="Picture 23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DC570C5A-F73D-4257-AFCF-435C001D7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911"/>
          <a:stretch/>
        </p:blipFill>
        <p:spPr>
          <a:xfrm>
            <a:off x="6351824" y="1781674"/>
            <a:ext cx="5508419" cy="301474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D854A71-320D-43D8-A3FA-48F93FC9935F}"/>
              </a:ext>
            </a:extLst>
          </p:cNvPr>
          <p:cNvSpPr txBox="1"/>
          <p:nvPr/>
        </p:nvSpPr>
        <p:spPr>
          <a:xfrm>
            <a:off x="7534439" y="1552167"/>
            <a:ext cx="3226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dirty="0">
                <a:latin typeface="Gotham Book" pitchFamily="50" charset="0"/>
                <a:cs typeface="Gotham Book" pitchFamily="50" charset="0"/>
              </a:rPr>
              <a:t>World Happiness - Year 2023</a:t>
            </a:r>
          </a:p>
        </p:txBody>
      </p:sp>
      <p:pic>
        <p:nvPicPr>
          <p:cNvPr id="27" name="Picture 26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93385B55-87F4-468A-AA05-0EBC96F73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44" y="1911866"/>
            <a:ext cx="5889380" cy="2797843"/>
          </a:xfrm>
          <a:prstGeom prst="rect">
            <a:avLst/>
          </a:prstGeom>
        </p:spPr>
      </p:pic>
      <p:pic>
        <p:nvPicPr>
          <p:cNvPr id="29" name="Picture 2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4ED5D43-6A5A-4FFD-B87A-B3D1F41B1F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223"/>
          <a:stretch/>
        </p:blipFill>
        <p:spPr>
          <a:xfrm>
            <a:off x="39310" y="1888591"/>
            <a:ext cx="7043574" cy="2618145"/>
          </a:xfrm>
          <a:prstGeom prst="rect">
            <a:avLst/>
          </a:prstGeom>
        </p:spPr>
      </p:pic>
      <p:pic>
        <p:nvPicPr>
          <p:cNvPr id="31" name="Picture 3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3990613-6829-4159-9F90-38BB352373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8367"/>
          <a:stretch/>
        </p:blipFill>
        <p:spPr>
          <a:xfrm>
            <a:off x="7061484" y="1775372"/>
            <a:ext cx="5167270" cy="279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473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65FDFB-6AD5-0145-AF65-D8406C4A3F15}"/>
              </a:ext>
            </a:extLst>
          </p:cNvPr>
          <p:cNvGrpSpPr/>
          <p:nvPr/>
        </p:nvGrpSpPr>
        <p:grpSpPr>
          <a:xfrm>
            <a:off x="423106" y="652783"/>
            <a:ext cx="3684814" cy="969416"/>
            <a:chOff x="3913414" y="652783"/>
            <a:chExt cx="3684814" cy="9694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541424-BBB4-EA49-84E4-2052668AEC83}"/>
                </a:ext>
              </a:extLst>
            </p:cNvPr>
            <p:cNvSpPr txBox="1"/>
            <p:nvPr/>
          </p:nvSpPr>
          <p:spPr>
            <a:xfrm>
              <a:off x="3913414" y="652783"/>
              <a:ext cx="3684814" cy="892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pc="200" dirty="0">
                  <a:solidFill>
                    <a:srgbClr val="2672E7"/>
                  </a:solidFill>
                  <a:latin typeface="Gotham Book" panose="02000604040000020004" pitchFamily="2" charset="0"/>
                  <a:ea typeface="Titillium" charset="0"/>
                  <a:cs typeface="Poppins" pitchFamily="2" charset="77"/>
                </a:rPr>
                <a:t>So, what is our…</a:t>
              </a:r>
              <a:endParaRPr lang="en-US" dirty="0">
                <a:solidFill>
                  <a:srgbClr val="2672E7"/>
                </a:solidFill>
                <a:latin typeface="Gotham Book" panose="02000604040000020004" pitchFamily="2" charset="0"/>
                <a:cs typeface="Poppins" pitchFamily="2" charset="77"/>
              </a:endParaRPr>
            </a:p>
            <a:p>
              <a:r>
                <a:rPr lang="en-US" sz="4000" b="1" dirty="0">
                  <a:solidFill>
                    <a:srgbClr val="073372"/>
                  </a:solidFill>
                  <a:latin typeface="Gotham Bold" panose="02000604040000020004" pitchFamily="2" charset="0"/>
                  <a:cs typeface="Poppins" pitchFamily="2" charset="77"/>
                </a:rPr>
                <a:t>Outcome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D1D51D3-7641-2242-B96E-25600945D13A}"/>
                </a:ext>
              </a:extLst>
            </p:cNvPr>
            <p:cNvCxnSpPr/>
            <p:nvPr/>
          </p:nvCxnSpPr>
          <p:spPr>
            <a:xfrm>
              <a:off x="3933327" y="1622199"/>
              <a:ext cx="691243" cy="0"/>
            </a:xfrm>
            <a:prstGeom prst="line">
              <a:avLst/>
            </a:prstGeom>
            <a:ln w="25400">
              <a:gradFill>
                <a:gsLst>
                  <a:gs pos="0">
                    <a:srgbClr val="09307C"/>
                  </a:gs>
                  <a:gs pos="99000">
                    <a:srgbClr val="15D2FD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23DC271-5FA7-2B4C-A5B9-E4727E6B8922}"/>
              </a:ext>
            </a:extLst>
          </p:cNvPr>
          <p:cNvGrpSpPr/>
          <p:nvPr/>
        </p:nvGrpSpPr>
        <p:grpSpPr>
          <a:xfrm>
            <a:off x="-76415" y="6521025"/>
            <a:ext cx="11992596" cy="315123"/>
            <a:chOff x="-92703" y="4079596"/>
            <a:chExt cx="11992596" cy="3151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3313EE-CA6A-DD42-960D-B0C8A7249407}"/>
                </a:ext>
              </a:extLst>
            </p:cNvPr>
            <p:cNvSpPr txBox="1"/>
            <p:nvPr/>
          </p:nvSpPr>
          <p:spPr>
            <a:xfrm>
              <a:off x="-92703" y="4079599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Background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091904-416F-3547-9C8E-0AF409393B41}"/>
                </a:ext>
              </a:extLst>
            </p:cNvPr>
            <p:cNvSpPr txBox="1"/>
            <p:nvPr/>
          </p:nvSpPr>
          <p:spPr>
            <a:xfrm>
              <a:off x="4182191" y="4086942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Analysis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A0A08A-2BC8-174C-8190-EE3957891D6E}"/>
                </a:ext>
              </a:extLst>
            </p:cNvPr>
            <p:cNvSpPr txBox="1"/>
            <p:nvPr/>
          </p:nvSpPr>
          <p:spPr>
            <a:xfrm>
              <a:off x="2019569" y="4079596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Visualization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E2F6B2-0EC1-8544-8C91-E229CBC5206C}"/>
                </a:ext>
              </a:extLst>
            </p:cNvPr>
            <p:cNvSpPr txBox="1"/>
            <p:nvPr/>
          </p:nvSpPr>
          <p:spPr>
            <a:xfrm>
              <a:off x="10553840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Conclusion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E6E672-4531-CA48-8078-E5559C9B76E6}"/>
                </a:ext>
              </a:extLst>
            </p:cNvPr>
            <p:cNvSpPr txBox="1"/>
            <p:nvPr/>
          </p:nvSpPr>
          <p:spPr>
            <a:xfrm>
              <a:off x="6186801" y="4079596"/>
              <a:ext cx="1725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Prediction</a:t>
              </a:r>
            </a:p>
          </p:txBody>
        </p:sp>
      </p:grpSp>
      <p:cxnSp>
        <p:nvCxnSpPr>
          <p:cNvPr id="11" name="Straight Connector 28">
            <a:extLst>
              <a:ext uri="{FF2B5EF4-FFF2-40B4-BE49-F238E27FC236}">
                <a16:creationId xmlns:a16="http://schemas.microsoft.com/office/drawing/2014/main" id="{2E037BA1-BB46-9F44-B6AF-0036489E7489}"/>
              </a:ext>
            </a:extLst>
          </p:cNvPr>
          <p:cNvCxnSpPr>
            <a:cxnSpLocks/>
          </p:cNvCxnSpPr>
          <p:nvPr/>
        </p:nvCxnSpPr>
        <p:spPr>
          <a:xfrm>
            <a:off x="0" y="6819318"/>
            <a:ext cx="12192000" cy="0"/>
          </a:xfrm>
          <a:prstGeom prst="line">
            <a:avLst/>
          </a:prstGeom>
          <a:ln w="76200">
            <a:gradFill>
              <a:gsLst>
                <a:gs pos="0">
                  <a:srgbClr val="09307C"/>
                </a:gs>
                <a:gs pos="100000">
                  <a:srgbClr val="15D2FD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B3D69A-B384-0946-A439-A9F6411A2B96}"/>
              </a:ext>
            </a:extLst>
          </p:cNvPr>
          <p:cNvGrpSpPr/>
          <p:nvPr/>
        </p:nvGrpSpPr>
        <p:grpSpPr>
          <a:xfrm>
            <a:off x="9024132" y="6594318"/>
            <a:ext cx="450000" cy="450000"/>
            <a:chOff x="5731115" y="5732286"/>
            <a:chExt cx="450000" cy="450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84FCBA-C175-6741-8BAB-CD2BF9D4D6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1115" y="5732286"/>
              <a:ext cx="450000" cy="450000"/>
            </a:xfrm>
            <a:prstGeom prst="ellipse">
              <a:avLst/>
            </a:prstGeom>
            <a:solidFill>
              <a:srgbClr val="395A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EF1BA9-A6B2-D24F-B53C-F72E50FD26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3115" y="5804286"/>
              <a:ext cx="306000" cy="306000"/>
            </a:xfrm>
            <a:prstGeom prst="ellipse">
              <a:avLst/>
            </a:prstGeom>
            <a:solidFill>
              <a:srgbClr val="395AFF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B25A6CA-57FC-4042-BA8B-57D9135873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6115" y="5867286"/>
              <a:ext cx="180000" cy="180000"/>
            </a:xfrm>
            <a:prstGeom prst="ellipse">
              <a:avLst/>
            </a:prstGeom>
            <a:solidFill>
              <a:srgbClr val="395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CD471B3-1850-4572-A7B2-C31CEEBC7561}"/>
              </a:ext>
            </a:extLst>
          </p:cNvPr>
          <p:cNvSpPr txBox="1"/>
          <p:nvPr/>
        </p:nvSpPr>
        <p:spPr>
          <a:xfrm>
            <a:off x="815546" y="2508422"/>
            <a:ext cx="32923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Did we achieve our objective?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Yes</a:t>
            </a:r>
          </a:p>
          <a:p>
            <a:r>
              <a:rPr lang="en-US" b="1" dirty="0"/>
              <a:t>Anything interesting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Visualization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Regression model.</a:t>
            </a:r>
          </a:p>
        </p:txBody>
      </p:sp>
    </p:spTree>
    <p:extLst>
      <p:ext uri="{BB962C8B-B14F-4D97-AF65-F5344CB8AC3E}">
        <p14:creationId xmlns:p14="http://schemas.microsoft.com/office/powerpoint/2010/main" val="3107058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65FDFB-6AD5-0145-AF65-D8406C4A3F15}"/>
              </a:ext>
            </a:extLst>
          </p:cNvPr>
          <p:cNvGrpSpPr/>
          <p:nvPr/>
        </p:nvGrpSpPr>
        <p:grpSpPr>
          <a:xfrm>
            <a:off x="423106" y="652783"/>
            <a:ext cx="3684814" cy="969416"/>
            <a:chOff x="3913414" y="652783"/>
            <a:chExt cx="3684814" cy="9694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541424-BBB4-EA49-84E4-2052668AEC83}"/>
                </a:ext>
              </a:extLst>
            </p:cNvPr>
            <p:cNvSpPr txBox="1"/>
            <p:nvPr/>
          </p:nvSpPr>
          <p:spPr>
            <a:xfrm>
              <a:off x="3913414" y="652783"/>
              <a:ext cx="3684814" cy="892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pc="200" dirty="0">
                  <a:solidFill>
                    <a:srgbClr val="2672E7"/>
                  </a:solidFill>
                  <a:latin typeface="Gotham Book" panose="02000604040000020004" pitchFamily="2" charset="0"/>
                  <a:ea typeface="Titillium" charset="0"/>
                  <a:cs typeface="Poppins" pitchFamily="2" charset="77"/>
                </a:rPr>
                <a:t>Finally, for our…</a:t>
              </a:r>
              <a:endParaRPr lang="en-US" dirty="0">
                <a:solidFill>
                  <a:srgbClr val="2672E7"/>
                </a:solidFill>
                <a:latin typeface="Gotham Book" panose="02000604040000020004" pitchFamily="2" charset="0"/>
                <a:cs typeface="Poppins" pitchFamily="2" charset="77"/>
              </a:endParaRPr>
            </a:p>
            <a:p>
              <a:r>
                <a:rPr lang="en-US" sz="4000" b="1" dirty="0">
                  <a:solidFill>
                    <a:srgbClr val="073372"/>
                  </a:solidFill>
                  <a:latin typeface="Gotham Bold" panose="02000604040000020004" pitchFamily="2" charset="0"/>
                  <a:cs typeface="Poppins" pitchFamily="2" charset="77"/>
                </a:rPr>
                <a:t>Conclusion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D1D51D3-7641-2242-B96E-25600945D13A}"/>
                </a:ext>
              </a:extLst>
            </p:cNvPr>
            <p:cNvCxnSpPr/>
            <p:nvPr/>
          </p:nvCxnSpPr>
          <p:spPr>
            <a:xfrm>
              <a:off x="3933327" y="1622199"/>
              <a:ext cx="691243" cy="0"/>
            </a:xfrm>
            <a:prstGeom prst="line">
              <a:avLst/>
            </a:prstGeom>
            <a:ln w="25400">
              <a:gradFill>
                <a:gsLst>
                  <a:gs pos="0">
                    <a:srgbClr val="09307C"/>
                  </a:gs>
                  <a:gs pos="99000">
                    <a:srgbClr val="15D2FD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23DC271-5FA7-2B4C-A5B9-E4727E6B8922}"/>
              </a:ext>
            </a:extLst>
          </p:cNvPr>
          <p:cNvGrpSpPr/>
          <p:nvPr/>
        </p:nvGrpSpPr>
        <p:grpSpPr>
          <a:xfrm>
            <a:off x="-76415" y="6521025"/>
            <a:ext cx="10222586" cy="315123"/>
            <a:chOff x="-92703" y="4079596"/>
            <a:chExt cx="10222586" cy="3151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3313EE-CA6A-DD42-960D-B0C8A7249407}"/>
                </a:ext>
              </a:extLst>
            </p:cNvPr>
            <p:cNvSpPr txBox="1"/>
            <p:nvPr/>
          </p:nvSpPr>
          <p:spPr>
            <a:xfrm>
              <a:off x="-92703" y="4079599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Background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091904-416F-3547-9C8E-0AF409393B41}"/>
                </a:ext>
              </a:extLst>
            </p:cNvPr>
            <p:cNvSpPr txBox="1"/>
            <p:nvPr/>
          </p:nvSpPr>
          <p:spPr>
            <a:xfrm>
              <a:off x="4182191" y="4086942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Analysis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A0A08A-2BC8-174C-8190-EE3957891D6E}"/>
                </a:ext>
              </a:extLst>
            </p:cNvPr>
            <p:cNvSpPr txBox="1"/>
            <p:nvPr/>
          </p:nvSpPr>
          <p:spPr>
            <a:xfrm>
              <a:off x="2019569" y="4079596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Visualization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E2F6B2-0EC1-8544-8C91-E229CBC5206C}"/>
                </a:ext>
              </a:extLst>
            </p:cNvPr>
            <p:cNvSpPr txBox="1"/>
            <p:nvPr/>
          </p:nvSpPr>
          <p:spPr>
            <a:xfrm>
              <a:off x="8783830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Outcome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E6E672-4531-CA48-8078-E5559C9B76E6}"/>
                </a:ext>
              </a:extLst>
            </p:cNvPr>
            <p:cNvSpPr txBox="1"/>
            <p:nvPr/>
          </p:nvSpPr>
          <p:spPr>
            <a:xfrm>
              <a:off x="6186801" y="4079596"/>
              <a:ext cx="1725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Prediction</a:t>
              </a:r>
            </a:p>
          </p:txBody>
        </p:sp>
      </p:grpSp>
      <p:cxnSp>
        <p:nvCxnSpPr>
          <p:cNvPr id="11" name="Straight Connector 28">
            <a:extLst>
              <a:ext uri="{FF2B5EF4-FFF2-40B4-BE49-F238E27FC236}">
                <a16:creationId xmlns:a16="http://schemas.microsoft.com/office/drawing/2014/main" id="{2E037BA1-BB46-9F44-B6AF-0036489E7489}"/>
              </a:ext>
            </a:extLst>
          </p:cNvPr>
          <p:cNvCxnSpPr>
            <a:cxnSpLocks/>
          </p:cNvCxnSpPr>
          <p:nvPr/>
        </p:nvCxnSpPr>
        <p:spPr>
          <a:xfrm>
            <a:off x="0" y="6819318"/>
            <a:ext cx="12192000" cy="0"/>
          </a:xfrm>
          <a:prstGeom prst="line">
            <a:avLst/>
          </a:prstGeom>
          <a:ln w="76200">
            <a:gradFill>
              <a:gsLst>
                <a:gs pos="0">
                  <a:srgbClr val="09307C"/>
                </a:gs>
                <a:gs pos="100000">
                  <a:srgbClr val="15D2FD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B3D69A-B384-0946-A439-A9F6411A2B96}"/>
              </a:ext>
            </a:extLst>
          </p:cNvPr>
          <p:cNvGrpSpPr/>
          <p:nvPr/>
        </p:nvGrpSpPr>
        <p:grpSpPr>
          <a:xfrm>
            <a:off x="11018154" y="6594318"/>
            <a:ext cx="450000" cy="450000"/>
            <a:chOff x="5731115" y="5732286"/>
            <a:chExt cx="450000" cy="450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84FCBA-C175-6741-8BAB-CD2BF9D4D6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1115" y="5732286"/>
              <a:ext cx="450000" cy="450000"/>
            </a:xfrm>
            <a:prstGeom prst="ellipse">
              <a:avLst/>
            </a:prstGeom>
            <a:solidFill>
              <a:srgbClr val="395A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EF1BA9-A6B2-D24F-B53C-F72E50FD26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3115" y="5804286"/>
              <a:ext cx="306000" cy="306000"/>
            </a:xfrm>
            <a:prstGeom prst="ellipse">
              <a:avLst/>
            </a:prstGeom>
            <a:solidFill>
              <a:srgbClr val="395AFF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B25A6CA-57FC-4042-BA8B-57D9135873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6115" y="5867286"/>
              <a:ext cx="180000" cy="180000"/>
            </a:xfrm>
            <a:prstGeom prst="ellipse">
              <a:avLst/>
            </a:prstGeom>
            <a:solidFill>
              <a:srgbClr val="395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1BD43CF-302E-CE42-B449-105453184FA5}"/>
              </a:ext>
            </a:extLst>
          </p:cNvPr>
          <p:cNvSpPr txBox="1"/>
          <p:nvPr/>
        </p:nvSpPr>
        <p:spPr>
          <a:xfrm>
            <a:off x="815546" y="2508422"/>
            <a:ext cx="32923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Learning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Ploty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More efficient in python code. </a:t>
            </a:r>
          </a:p>
          <a:p>
            <a:r>
              <a:rPr lang="en-US" b="1" dirty="0"/>
              <a:t>Challenges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Data cleaning </a:t>
            </a:r>
          </a:p>
        </p:txBody>
      </p:sp>
    </p:spTree>
    <p:extLst>
      <p:ext uri="{BB962C8B-B14F-4D97-AF65-F5344CB8AC3E}">
        <p14:creationId xmlns:p14="http://schemas.microsoft.com/office/powerpoint/2010/main" val="901578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20619E2-41A1-354F-9F59-38EFB573B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0"/>
            <a:ext cx="6584625" cy="57410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ED2FB8F-5073-8743-BE63-8B99A95A7B81}"/>
              </a:ext>
            </a:extLst>
          </p:cNvPr>
          <p:cNvSpPr txBox="1"/>
          <p:nvPr/>
        </p:nvSpPr>
        <p:spPr>
          <a:xfrm>
            <a:off x="119921" y="2155058"/>
            <a:ext cx="514027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Gotham Light" pitchFamily="2" charset="0"/>
                <a:ea typeface="Titillium Light" charset="0"/>
                <a:cs typeface="Poppins Light" pitchFamily="2" charset="77"/>
              </a:rPr>
              <a:t>Thanks for tuning in!</a:t>
            </a:r>
            <a:br>
              <a:rPr lang="en-US" sz="3600" b="1" dirty="0">
                <a:solidFill>
                  <a:schemeClr val="bg1"/>
                </a:solidFill>
                <a:latin typeface="Gotham Book" panose="02000604040000020004" pitchFamily="2" charset="0"/>
                <a:ea typeface="Titillium Light" charset="0"/>
                <a:cs typeface="Poppins SemiBold" pitchFamily="2" charset="77"/>
              </a:rPr>
            </a:br>
            <a:r>
              <a:rPr lang="en-US" sz="3600" b="1" dirty="0">
                <a:solidFill>
                  <a:schemeClr val="bg1"/>
                </a:solidFill>
                <a:latin typeface="Gotham Bold" panose="02000604040000020004" pitchFamily="2" charset="0"/>
                <a:ea typeface="Titillium Light" charset="0"/>
                <a:cs typeface="Poppins SemiBold" pitchFamily="2" charset="77"/>
              </a:rPr>
              <a:t>Any Question?</a:t>
            </a:r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F1A98A87-7104-9B42-8189-B0EB5585F2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1239711"/>
              </p:ext>
            </p:extLst>
          </p:nvPr>
        </p:nvGraphicFramePr>
        <p:xfrm>
          <a:off x="5021705" y="1139632"/>
          <a:ext cx="7555043" cy="4984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095BDC3D-1013-2540-9C8E-EBB801279ECB}"/>
              </a:ext>
            </a:extLst>
          </p:cNvPr>
          <p:cNvSpPr txBox="1"/>
          <p:nvPr/>
        </p:nvSpPr>
        <p:spPr>
          <a:xfrm>
            <a:off x="8080183" y="6123672"/>
            <a:ext cx="1438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data</a:t>
            </a:r>
          </a:p>
        </p:txBody>
      </p:sp>
    </p:spTree>
    <p:extLst>
      <p:ext uri="{BB962C8B-B14F-4D97-AF65-F5344CB8AC3E}">
        <p14:creationId xmlns:p14="http://schemas.microsoft.com/office/powerpoint/2010/main" val="2545561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65FDFB-6AD5-0145-AF65-D8406C4A3F15}"/>
              </a:ext>
            </a:extLst>
          </p:cNvPr>
          <p:cNvGrpSpPr/>
          <p:nvPr/>
        </p:nvGrpSpPr>
        <p:grpSpPr>
          <a:xfrm>
            <a:off x="423106" y="652783"/>
            <a:ext cx="3684814" cy="969416"/>
            <a:chOff x="3913414" y="652783"/>
            <a:chExt cx="3684814" cy="9694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541424-BBB4-EA49-84E4-2052668AEC83}"/>
                </a:ext>
              </a:extLst>
            </p:cNvPr>
            <p:cNvSpPr txBox="1"/>
            <p:nvPr/>
          </p:nvSpPr>
          <p:spPr>
            <a:xfrm>
              <a:off x="3913414" y="652783"/>
              <a:ext cx="3684814" cy="8617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spc="200" dirty="0">
                  <a:solidFill>
                    <a:srgbClr val="2672E7"/>
                  </a:solidFill>
                  <a:latin typeface="Gotham Book" panose="02000604040000020004" pitchFamily="2" charset="0"/>
                  <a:ea typeface="Titillium" charset="0"/>
                  <a:cs typeface="Poppins" pitchFamily="2" charset="77"/>
                </a:rPr>
                <a:t>First, let’s look into our…</a:t>
              </a:r>
              <a:endParaRPr lang="en-US" sz="1600" dirty="0">
                <a:solidFill>
                  <a:srgbClr val="2672E7"/>
                </a:solidFill>
                <a:latin typeface="Gotham Book" panose="02000604040000020004" pitchFamily="2" charset="0"/>
                <a:cs typeface="Poppins" pitchFamily="2" charset="77"/>
              </a:endParaRPr>
            </a:p>
            <a:p>
              <a:r>
                <a:rPr lang="en-US" sz="4000" b="1" dirty="0">
                  <a:solidFill>
                    <a:srgbClr val="073372"/>
                  </a:solidFill>
                  <a:latin typeface="Gotham Bold" panose="02000604040000020004" pitchFamily="2" charset="0"/>
                  <a:cs typeface="Poppins" pitchFamily="2" charset="77"/>
                </a:rPr>
                <a:t>Background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D1D51D3-7641-2242-B96E-25600945D13A}"/>
                </a:ext>
              </a:extLst>
            </p:cNvPr>
            <p:cNvCxnSpPr/>
            <p:nvPr/>
          </p:nvCxnSpPr>
          <p:spPr>
            <a:xfrm>
              <a:off x="3933327" y="1622199"/>
              <a:ext cx="691243" cy="0"/>
            </a:xfrm>
            <a:prstGeom prst="line">
              <a:avLst/>
            </a:prstGeom>
            <a:ln w="25400">
              <a:gradFill>
                <a:gsLst>
                  <a:gs pos="0">
                    <a:srgbClr val="09307C"/>
                  </a:gs>
                  <a:gs pos="99000">
                    <a:srgbClr val="15D2FD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23DC271-5FA7-2B4C-A5B9-E4727E6B8922}"/>
              </a:ext>
            </a:extLst>
          </p:cNvPr>
          <p:cNvGrpSpPr/>
          <p:nvPr/>
        </p:nvGrpSpPr>
        <p:grpSpPr>
          <a:xfrm>
            <a:off x="1427536" y="6521025"/>
            <a:ext cx="10488645" cy="315123"/>
            <a:chOff x="1411248" y="4079596"/>
            <a:chExt cx="10488645" cy="3151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3313EE-CA6A-DD42-960D-B0C8A7249407}"/>
                </a:ext>
              </a:extLst>
            </p:cNvPr>
            <p:cNvSpPr txBox="1"/>
            <p:nvPr/>
          </p:nvSpPr>
          <p:spPr>
            <a:xfrm>
              <a:off x="1411248" y="4079599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Visualization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091904-416F-3547-9C8E-0AF409393B41}"/>
                </a:ext>
              </a:extLst>
            </p:cNvPr>
            <p:cNvSpPr txBox="1"/>
            <p:nvPr/>
          </p:nvSpPr>
          <p:spPr>
            <a:xfrm>
              <a:off x="3575531" y="4086942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Analysis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A0A08A-2BC8-174C-8190-EE3957891D6E}"/>
                </a:ext>
              </a:extLst>
            </p:cNvPr>
            <p:cNvSpPr txBox="1"/>
            <p:nvPr/>
          </p:nvSpPr>
          <p:spPr>
            <a:xfrm>
              <a:off x="5703691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Prediction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E2F6B2-0EC1-8544-8C91-E229CBC5206C}"/>
                </a:ext>
              </a:extLst>
            </p:cNvPr>
            <p:cNvSpPr txBox="1"/>
            <p:nvPr/>
          </p:nvSpPr>
          <p:spPr>
            <a:xfrm>
              <a:off x="10553840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Conclusion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E6E672-4531-CA48-8078-E5559C9B76E6}"/>
                </a:ext>
              </a:extLst>
            </p:cNvPr>
            <p:cNvSpPr txBox="1"/>
            <p:nvPr/>
          </p:nvSpPr>
          <p:spPr>
            <a:xfrm>
              <a:off x="7903784" y="4079596"/>
              <a:ext cx="1725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Outcome</a:t>
              </a:r>
            </a:p>
          </p:txBody>
        </p:sp>
      </p:grpSp>
      <p:cxnSp>
        <p:nvCxnSpPr>
          <p:cNvPr id="11" name="Straight Connector 28">
            <a:extLst>
              <a:ext uri="{FF2B5EF4-FFF2-40B4-BE49-F238E27FC236}">
                <a16:creationId xmlns:a16="http://schemas.microsoft.com/office/drawing/2014/main" id="{2E037BA1-BB46-9F44-B6AF-0036489E7489}"/>
              </a:ext>
            </a:extLst>
          </p:cNvPr>
          <p:cNvCxnSpPr>
            <a:cxnSpLocks/>
          </p:cNvCxnSpPr>
          <p:nvPr/>
        </p:nvCxnSpPr>
        <p:spPr>
          <a:xfrm>
            <a:off x="0" y="6819318"/>
            <a:ext cx="12192000" cy="0"/>
          </a:xfrm>
          <a:prstGeom prst="line">
            <a:avLst/>
          </a:prstGeom>
          <a:ln w="76200">
            <a:gradFill>
              <a:gsLst>
                <a:gs pos="0">
                  <a:srgbClr val="09307C"/>
                </a:gs>
                <a:gs pos="100000">
                  <a:srgbClr val="15D2FD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B3D69A-B384-0946-A439-A9F6411A2B96}"/>
              </a:ext>
            </a:extLst>
          </p:cNvPr>
          <p:cNvGrpSpPr/>
          <p:nvPr/>
        </p:nvGrpSpPr>
        <p:grpSpPr>
          <a:xfrm>
            <a:off x="330428" y="6594318"/>
            <a:ext cx="450000" cy="450000"/>
            <a:chOff x="5731115" y="5732286"/>
            <a:chExt cx="450000" cy="450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84FCBA-C175-6741-8BAB-CD2BF9D4D6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1115" y="5732286"/>
              <a:ext cx="450000" cy="450000"/>
            </a:xfrm>
            <a:prstGeom prst="ellipse">
              <a:avLst/>
            </a:prstGeom>
            <a:solidFill>
              <a:srgbClr val="395A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EF1BA9-A6B2-D24F-B53C-F72E50FD26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3115" y="5804286"/>
              <a:ext cx="306000" cy="306000"/>
            </a:xfrm>
            <a:prstGeom prst="ellipse">
              <a:avLst/>
            </a:prstGeom>
            <a:solidFill>
              <a:srgbClr val="395AFF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B25A6CA-57FC-4042-BA8B-57D9135873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6115" y="5867286"/>
              <a:ext cx="180000" cy="180000"/>
            </a:xfrm>
            <a:prstGeom prst="ellipse">
              <a:avLst/>
            </a:prstGeom>
            <a:solidFill>
              <a:srgbClr val="395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1383D8-7E19-8241-877D-10DF332AE720}"/>
              </a:ext>
            </a:extLst>
          </p:cNvPr>
          <p:cNvSpPr txBox="1"/>
          <p:nvPr/>
        </p:nvSpPr>
        <p:spPr>
          <a:xfrm>
            <a:off x="2580711" y="1588863"/>
            <a:ext cx="70305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i="1" dirty="0">
                <a:solidFill>
                  <a:srgbClr val="2672E7"/>
                </a:solidFill>
                <a:latin typeface="Chasing Embers Demo Version" panose="02000500000000000000" pitchFamily="2" charset="77"/>
              </a:rPr>
              <a:t>What will be the </a:t>
            </a:r>
          </a:p>
          <a:p>
            <a:pPr algn="ctr"/>
            <a:r>
              <a:rPr lang="en-US" sz="2400" dirty="0">
                <a:solidFill>
                  <a:srgbClr val="2672E7"/>
                </a:solidFill>
                <a:latin typeface="Gotham Light" pitchFamily="2" charset="0"/>
              </a:rPr>
              <a:t>World’s Happiness Score</a:t>
            </a:r>
            <a:r>
              <a:rPr lang="en-US" sz="2400" dirty="0">
                <a:solidFill>
                  <a:srgbClr val="2672E7"/>
                </a:solidFill>
                <a:latin typeface="Gotham Book" panose="02000604040000020004" pitchFamily="2" charset="0"/>
              </a:rPr>
              <a:t> in the </a:t>
            </a:r>
            <a:r>
              <a:rPr lang="en-US" sz="2400" b="1" dirty="0">
                <a:solidFill>
                  <a:srgbClr val="2672E7"/>
                </a:solidFill>
                <a:latin typeface="Gotham Bold" panose="02000604040000020004" pitchFamily="2" charset="0"/>
              </a:rPr>
              <a:t>next 5 years?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73F9E07-7747-BE42-B06F-8177243B1566}"/>
              </a:ext>
            </a:extLst>
          </p:cNvPr>
          <p:cNvGrpSpPr/>
          <p:nvPr/>
        </p:nvGrpSpPr>
        <p:grpSpPr>
          <a:xfrm>
            <a:off x="2440691" y="3463879"/>
            <a:ext cx="7174250" cy="1818108"/>
            <a:chOff x="2440691" y="3463879"/>
            <a:chExt cx="7174250" cy="1818108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A7B6FCB-5A96-4D46-B54D-959BA280F62D}"/>
                </a:ext>
              </a:extLst>
            </p:cNvPr>
            <p:cNvCxnSpPr/>
            <p:nvPr/>
          </p:nvCxnSpPr>
          <p:spPr>
            <a:xfrm>
              <a:off x="3325305" y="4440406"/>
              <a:ext cx="5367646" cy="0"/>
            </a:xfrm>
            <a:prstGeom prst="line">
              <a:avLst/>
            </a:prstGeom>
            <a:ln w="38100">
              <a:gradFill>
                <a:gsLst>
                  <a:gs pos="0">
                    <a:srgbClr val="073372"/>
                  </a:gs>
                  <a:gs pos="100000">
                    <a:srgbClr val="2672E7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AutoShape 1">
              <a:extLst>
                <a:ext uri="{FF2B5EF4-FFF2-40B4-BE49-F238E27FC236}">
                  <a16:creationId xmlns:a16="http://schemas.microsoft.com/office/drawing/2014/main" id="{0F38403B-1015-FA41-97B2-2E658B1DEF3C}"/>
                </a:ext>
              </a:extLst>
            </p:cNvPr>
            <p:cNvSpPr>
              <a:spLocks/>
            </p:cNvSpPr>
            <p:nvPr/>
          </p:nvSpPr>
          <p:spPr bwMode="auto">
            <a:xfrm rot="10074050">
              <a:off x="2440846" y="3573331"/>
              <a:ext cx="1754060" cy="170865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/>
            </a:solidFill>
            <a:ln w="38100" cap="flat">
              <a:gradFill>
                <a:gsLst>
                  <a:gs pos="0">
                    <a:srgbClr val="073372"/>
                  </a:gs>
                  <a:gs pos="100000">
                    <a:srgbClr val="2672E7"/>
                  </a:gs>
                </a:gsLst>
                <a:lin ang="5400000" scaled="1"/>
              </a:gradFill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id="{6A335F12-61DC-B24E-8DC2-78CD1D5FBE0D}"/>
                </a:ext>
              </a:extLst>
            </p:cNvPr>
            <p:cNvSpPr>
              <a:spLocks/>
            </p:cNvSpPr>
            <p:nvPr/>
          </p:nvSpPr>
          <p:spPr bwMode="auto">
            <a:xfrm rot="12355141">
              <a:off x="5026762" y="3573331"/>
              <a:ext cx="1754060" cy="170865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/>
            </a:solidFill>
            <a:ln w="38100" cap="flat">
              <a:gradFill>
                <a:gsLst>
                  <a:gs pos="0">
                    <a:srgbClr val="073372"/>
                  </a:gs>
                  <a:gs pos="100000">
                    <a:srgbClr val="2672E7"/>
                  </a:gs>
                </a:gsLst>
                <a:lin ang="5400000" scaled="1"/>
              </a:gradFill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id="{2C3EF24F-0B93-304A-A202-F5B5AFB9485D}"/>
                </a:ext>
              </a:extLst>
            </p:cNvPr>
            <p:cNvSpPr>
              <a:spLocks/>
            </p:cNvSpPr>
            <p:nvPr/>
          </p:nvSpPr>
          <p:spPr bwMode="auto">
            <a:xfrm rot="1376640">
              <a:off x="7860725" y="3463879"/>
              <a:ext cx="1754060" cy="170865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/>
            </a:solidFill>
            <a:ln w="38100" cap="flat">
              <a:gradFill>
                <a:gsLst>
                  <a:gs pos="0">
                    <a:srgbClr val="073372"/>
                  </a:gs>
                  <a:gs pos="100000">
                    <a:srgbClr val="2672E7"/>
                  </a:gs>
                </a:gsLst>
                <a:lin ang="5400000" scaled="1"/>
              </a:gradFill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7FBEF3-E6DE-0240-96CA-C86F43C74A9F}"/>
                </a:ext>
              </a:extLst>
            </p:cNvPr>
            <p:cNvSpPr txBox="1"/>
            <p:nvPr/>
          </p:nvSpPr>
          <p:spPr>
            <a:xfrm>
              <a:off x="2440691" y="4707916"/>
              <a:ext cx="1754372" cy="2585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050" b="1" spc="200" dirty="0">
                  <a:latin typeface="Gotham Book" panose="02000604040000020004" pitchFamily="2" charset="0"/>
                  <a:ea typeface="Titillium" charset="0"/>
                  <a:cs typeface="Titillium" charset="0"/>
                </a:rPr>
                <a:t>DATASET </a:t>
              </a:r>
            </a:p>
            <a:p>
              <a:pPr algn="ctr">
                <a:lnSpc>
                  <a:spcPct val="80000"/>
                </a:lnSpc>
              </a:pPr>
              <a:r>
                <a:rPr lang="en-US" sz="1050" b="1" spc="200" dirty="0">
                  <a:latin typeface="Gotham Book" panose="02000604040000020004" pitchFamily="2" charset="0"/>
                  <a:ea typeface="Titillium" charset="0"/>
                  <a:cs typeface="Titillium" charset="0"/>
                </a:rPr>
                <a:t>CHOSEN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4B66E42-B2B9-CE4F-B79E-C31E16A4416F}"/>
                </a:ext>
              </a:extLst>
            </p:cNvPr>
            <p:cNvSpPr txBox="1"/>
            <p:nvPr/>
          </p:nvSpPr>
          <p:spPr>
            <a:xfrm>
              <a:off x="5026606" y="4707916"/>
              <a:ext cx="1754372" cy="2585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050" b="1" spc="200" dirty="0">
                  <a:latin typeface="Gotham Book" panose="02000604040000020004" pitchFamily="2" charset="0"/>
                  <a:ea typeface="Titillium" charset="0"/>
                  <a:cs typeface="Titillium" charset="0"/>
                </a:rPr>
                <a:t>CLEAN </a:t>
              </a:r>
            </a:p>
            <a:p>
              <a:pPr algn="ctr">
                <a:lnSpc>
                  <a:spcPct val="80000"/>
                </a:lnSpc>
              </a:pPr>
              <a:r>
                <a:rPr lang="en-US" sz="1050" b="1" spc="200" dirty="0">
                  <a:latin typeface="Gotham Book" panose="02000604040000020004" pitchFamily="2" charset="0"/>
                  <a:ea typeface="Titillium" charset="0"/>
                  <a:cs typeface="Titillium" charset="0"/>
                </a:rPr>
                <a:t>DATASET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C2E4BA1-48EC-3A40-852D-2F32CCA0EA00}"/>
                </a:ext>
              </a:extLst>
            </p:cNvPr>
            <p:cNvSpPr txBox="1"/>
            <p:nvPr/>
          </p:nvSpPr>
          <p:spPr>
            <a:xfrm>
              <a:off x="7860569" y="4707916"/>
              <a:ext cx="1754372" cy="2585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050" b="1" spc="200" dirty="0">
                  <a:latin typeface="Gotham Book" panose="02000604040000020004" pitchFamily="2" charset="0"/>
                  <a:ea typeface="Titillium" charset="0"/>
                  <a:cs typeface="Titillium" charset="0"/>
                </a:rPr>
                <a:t>UNDERSTAND</a:t>
              </a:r>
            </a:p>
            <a:p>
              <a:pPr algn="ctr">
                <a:lnSpc>
                  <a:spcPct val="80000"/>
                </a:lnSpc>
              </a:pPr>
              <a:r>
                <a:rPr lang="en-US" sz="1050" b="1" spc="200" dirty="0">
                  <a:latin typeface="Gotham Book" panose="02000604040000020004" pitchFamily="2" charset="0"/>
                  <a:ea typeface="Titillium" charset="0"/>
                  <a:cs typeface="Titillium" charset="0"/>
                </a:rPr>
                <a:t>DATASET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D91EFE2-41A6-4A40-A75A-E79E06F1DBBA}"/>
              </a:ext>
            </a:extLst>
          </p:cNvPr>
          <p:cNvSpPr txBox="1"/>
          <p:nvPr/>
        </p:nvSpPr>
        <p:spPr>
          <a:xfrm>
            <a:off x="2440692" y="5456758"/>
            <a:ext cx="1754372" cy="47820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1">
                    <a:alpha val="60000"/>
                  </a:schemeClr>
                </a:solidFill>
                <a:latin typeface="Gotham Book" panose="02000604040000020004" pitchFamily="2" charset="0"/>
                <a:ea typeface="Titillium" charset="0"/>
                <a:cs typeface="Titillium" charset="0"/>
              </a:rPr>
              <a:t>First, we choose the 2019 WHR dataset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9CB471-355C-B34A-BB6C-15E94039E4B8}"/>
              </a:ext>
            </a:extLst>
          </p:cNvPr>
          <p:cNvSpPr txBox="1"/>
          <p:nvPr/>
        </p:nvSpPr>
        <p:spPr>
          <a:xfrm>
            <a:off x="4970935" y="5468724"/>
            <a:ext cx="2182219" cy="986039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1">
                    <a:alpha val="60000"/>
                  </a:schemeClr>
                </a:solidFill>
                <a:latin typeface="Gotham Book" panose="02000604040000020004" pitchFamily="2" charset="0"/>
                <a:ea typeface="Titillium" charset="0"/>
                <a:cs typeface="Titillium" charset="0"/>
              </a:rPr>
              <a:t>Next, we prepare the dataset by filling N.A.s with 0s and mapping regions and country codes to respective country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D530E4-0203-D046-A3D4-72465D93810A}"/>
              </a:ext>
            </a:extLst>
          </p:cNvPr>
          <p:cNvSpPr txBox="1"/>
          <p:nvPr/>
        </p:nvSpPr>
        <p:spPr>
          <a:xfrm>
            <a:off x="7815076" y="5468725"/>
            <a:ext cx="1734334" cy="986039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1">
                    <a:alpha val="60000"/>
                  </a:schemeClr>
                </a:solidFill>
                <a:latin typeface="Gotham Book" panose="02000604040000020004" pitchFamily="2" charset="0"/>
                <a:ea typeface="Titillium" charset="0"/>
                <a:cs typeface="Titillium" charset="0"/>
              </a:rPr>
              <a:t>Then, we use the data to visualize and predict the data to answer our above question</a:t>
            </a:r>
          </a:p>
        </p:txBody>
      </p:sp>
      <p:sp>
        <p:nvSpPr>
          <p:cNvPr id="34" name="Shape 3694">
            <a:extLst>
              <a:ext uri="{FF2B5EF4-FFF2-40B4-BE49-F238E27FC236}">
                <a16:creationId xmlns:a16="http://schemas.microsoft.com/office/drawing/2014/main" id="{43E278D4-27D7-354C-8E05-EB2EC860CE9D}"/>
              </a:ext>
            </a:extLst>
          </p:cNvPr>
          <p:cNvSpPr/>
          <p:nvPr/>
        </p:nvSpPr>
        <p:spPr>
          <a:xfrm>
            <a:off x="8376064" y="3911942"/>
            <a:ext cx="633773" cy="403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057"/>
                </a:moveTo>
                <a:cubicBezTo>
                  <a:pt x="5378" y="20057"/>
                  <a:pt x="982" y="13446"/>
                  <a:pt x="982" y="10800"/>
                </a:cubicBezTo>
                <a:cubicBezTo>
                  <a:pt x="982" y="8156"/>
                  <a:pt x="5378" y="1543"/>
                  <a:pt x="10800" y="1543"/>
                </a:cubicBezTo>
                <a:cubicBezTo>
                  <a:pt x="16223" y="1543"/>
                  <a:pt x="20618" y="8156"/>
                  <a:pt x="20618" y="10800"/>
                </a:cubicBezTo>
                <a:cubicBezTo>
                  <a:pt x="20618" y="13446"/>
                  <a:pt x="16223" y="20057"/>
                  <a:pt x="10800" y="20057"/>
                </a:cubicBezTo>
                <a:moveTo>
                  <a:pt x="10800" y="0"/>
                </a:moveTo>
                <a:cubicBezTo>
                  <a:pt x="4835" y="0"/>
                  <a:pt x="0" y="7714"/>
                  <a:pt x="0" y="10800"/>
                </a:cubicBezTo>
                <a:cubicBezTo>
                  <a:pt x="0" y="13886"/>
                  <a:pt x="4835" y="21600"/>
                  <a:pt x="10800" y="21600"/>
                </a:cubicBezTo>
                <a:cubicBezTo>
                  <a:pt x="16765" y="21600"/>
                  <a:pt x="21600" y="13886"/>
                  <a:pt x="21600" y="10800"/>
                </a:cubicBezTo>
                <a:cubicBezTo>
                  <a:pt x="21600" y="7714"/>
                  <a:pt x="16765" y="0"/>
                  <a:pt x="10800" y="0"/>
                </a:cubicBezTo>
                <a:moveTo>
                  <a:pt x="10800" y="16971"/>
                </a:moveTo>
                <a:cubicBezTo>
                  <a:pt x="8631" y="16971"/>
                  <a:pt x="6873" y="14210"/>
                  <a:pt x="6873" y="10800"/>
                </a:cubicBezTo>
                <a:cubicBezTo>
                  <a:pt x="6873" y="7392"/>
                  <a:pt x="8631" y="4629"/>
                  <a:pt x="10800" y="4629"/>
                </a:cubicBezTo>
                <a:cubicBezTo>
                  <a:pt x="12969" y="4629"/>
                  <a:pt x="14727" y="7392"/>
                  <a:pt x="14727" y="10800"/>
                </a:cubicBezTo>
                <a:cubicBezTo>
                  <a:pt x="14727" y="14210"/>
                  <a:pt x="12969" y="16971"/>
                  <a:pt x="10800" y="16971"/>
                </a:cubicBezTo>
                <a:moveTo>
                  <a:pt x="10800" y="3087"/>
                </a:moveTo>
                <a:cubicBezTo>
                  <a:pt x="8088" y="3087"/>
                  <a:pt x="5891" y="6541"/>
                  <a:pt x="5891" y="10800"/>
                </a:cubicBezTo>
                <a:cubicBezTo>
                  <a:pt x="5891" y="15061"/>
                  <a:pt x="8088" y="18514"/>
                  <a:pt x="10800" y="18514"/>
                </a:cubicBezTo>
                <a:cubicBezTo>
                  <a:pt x="13512" y="18514"/>
                  <a:pt x="15709" y="15061"/>
                  <a:pt x="15709" y="10800"/>
                </a:cubicBezTo>
                <a:cubicBezTo>
                  <a:pt x="15709" y="6541"/>
                  <a:pt x="13512" y="3087"/>
                  <a:pt x="10800" y="3087"/>
                </a:cubicBezTo>
                <a:moveTo>
                  <a:pt x="10800" y="8486"/>
                </a:moveTo>
                <a:cubicBezTo>
                  <a:pt x="9987" y="8486"/>
                  <a:pt x="9327" y="9522"/>
                  <a:pt x="9327" y="10800"/>
                </a:cubicBezTo>
                <a:cubicBezTo>
                  <a:pt x="9327" y="12079"/>
                  <a:pt x="9987" y="13114"/>
                  <a:pt x="10800" y="13114"/>
                </a:cubicBezTo>
                <a:cubicBezTo>
                  <a:pt x="11613" y="13114"/>
                  <a:pt x="12273" y="12079"/>
                  <a:pt x="12273" y="10800"/>
                </a:cubicBezTo>
                <a:cubicBezTo>
                  <a:pt x="12273" y="9522"/>
                  <a:pt x="11613" y="8486"/>
                  <a:pt x="10800" y="848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9" name="Shape 3647">
            <a:extLst>
              <a:ext uri="{FF2B5EF4-FFF2-40B4-BE49-F238E27FC236}">
                <a16:creationId xmlns:a16="http://schemas.microsoft.com/office/drawing/2014/main" id="{A1AE4CD7-A45B-6B4C-81F6-7A702FB9FCF9}"/>
              </a:ext>
            </a:extLst>
          </p:cNvPr>
          <p:cNvSpPr/>
          <p:nvPr/>
        </p:nvSpPr>
        <p:spPr>
          <a:xfrm>
            <a:off x="5682026" y="3879507"/>
            <a:ext cx="471849" cy="5190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31300D9-C18E-4542-B80E-93F8D682A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052" y="3959302"/>
            <a:ext cx="1047334" cy="50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747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65FDFB-6AD5-0145-AF65-D8406C4A3F15}"/>
              </a:ext>
            </a:extLst>
          </p:cNvPr>
          <p:cNvGrpSpPr/>
          <p:nvPr/>
        </p:nvGrpSpPr>
        <p:grpSpPr>
          <a:xfrm>
            <a:off x="423106" y="652783"/>
            <a:ext cx="4514766" cy="969416"/>
            <a:chOff x="3913414" y="652783"/>
            <a:chExt cx="3684814" cy="9694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541424-BBB4-EA49-84E4-2052668AEC83}"/>
                </a:ext>
              </a:extLst>
            </p:cNvPr>
            <p:cNvSpPr txBox="1"/>
            <p:nvPr/>
          </p:nvSpPr>
          <p:spPr>
            <a:xfrm>
              <a:off x="3913414" y="652783"/>
              <a:ext cx="3684814" cy="892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pc="200" dirty="0">
                  <a:solidFill>
                    <a:srgbClr val="2672E7"/>
                  </a:solidFill>
                  <a:latin typeface="Gotham Book" panose="02000604040000020004" pitchFamily="2" charset="0"/>
                  <a:ea typeface="Titillium" charset="0"/>
                  <a:cs typeface="Poppins" pitchFamily="2" charset="77"/>
                </a:rPr>
                <a:t>Now, let’s take a look at our…</a:t>
              </a:r>
              <a:endParaRPr lang="en-US" dirty="0">
                <a:solidFill>
                  <a:srgbClr val="2672E7"/>
                </a:solidFill>
                <a:latin typeface="Gotham Book" panose="02000604040000020004" pitchFamily="2" charset="0"/>
                <a:cs typeface="Poppins" pitchFamily="2" charset="77"/>
              </a:endParaRPr>
            </a:p>
            <a:p>
              <a:r>
                <a:rPr lang="en-US" sz="4000" b="1" dirty="0">
                  <a:solidFill>
                    <a:srgbClr val="073372"/>
                  </a:solidFill>
                  <a:latin typeface="Gotham Bold" panose="02000604040000020004" pitchFamily="2" charset="0"/>
                  <a:cs typeface="Poppins" pitchFamily="2" charset="77"/>
                </a:rPr>
                <a:t>Visualization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D1D51D3-7641-2242-B96E-25600945D13A}"/>
                </a:ext>
              </a:extLst>
            </p:cNvPr>
            <p:cNvCxnSpPr/>
            <p:nvPr/>
          </p:nvCxnSpPr>
          <p:spPr>
            <a:xfrm>
              <a:off x="3933327" y="1622199"/>
              <a:ext cx="691243" cy="0"/>
            </a:xfrm>
            <a:prstGeom prst="line">
              <a:avLst/>
            </a:prstGeom>
            <a:ln w="25400">
              <a:gradFill>
                <a:gsLst>
                  <a:gs pos="0">
                    <a:srgbClr val="09307C"/>
                  </a:gs>
                  <a:gs pos="99000">
                    <a:srgbClr val="15D2FD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23DC271-5FA7-2B4C-A5B9-E4727E6B8922}"/>
              </a:ext>
            </a:extLst>
          </p:cNvPr>
          <p:cNvGrpSpPr/>
          <p:nvPr/>
        </p:nvGrpSpPr>
        <p:grpSpPr>
          <a:xfrm>
            <a:off x="-76415" y="6521025"/>
            <a:ext cx="11992596" cy="315123"/>
            <a:chOff x="-92703" y="4079596"/>
            <a:chExt cx="11992596" cy="3151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3313EE-CA6A-DD42-960D-B0C8A7249407}"/>
                </a:ext>
              </a:extLst>
            </p:cNvPr>
            <p:cNvSpPr txBox="1"/>
            <p:nvPr/>
          </p:nvSpPr>
          <p:spPr>
            <a:xfrm>
              <a:off x="-92703" y="4079599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Background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091904-416F-3547-9C8E-0AF409393B41}"/>
                </a:ext>
              </a:extLst>
            </p:cNvPr>
            <p:cNvSpPr txBox="1"/>
            <p:nvPr/>
          </p:nvSpPr>
          <p:spPr>
            <a:xfrm>
              <a:off x="3575531" y="4086942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Analysis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A0A08A-2BC8-174C-8190-EE3957891D6E}"/>
                </a:ext>
              </a:extLst>
            </p:cNvPr>
            <p:cNvSpPr txBox="1"/>
            <p:nvPr/>
          </p:nvSpPr>
          <p:spPr>
            <a:xfrm>
              <a:off x="5703691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Prediction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E2F6B2-0EC1-8544-8C91-E229CBC5206C}"/>
                </a:ext>
              </a:extLst>
            </p:cNvPr>
            <p:cNvSpPr txBox="1"/>
            <p:nvPr/>
          </p:nvSpPr>
          <p:spPr>
            <a:xfrm>
              <a:off x="10553840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Conclusion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E6E672-4531-CA48-8078-E5559C9B76E6}"/>
                </a:ext>
              </a:extLst>
            </p:cNvPr>
            <p:cNvSpPr txBox="1"/>
            <p:nvPr/>
          </p:nvSpPr>
          <p:spPr>
            <a:xfrm>
              <a:off x="7903784" y="4079596"/>
              <a:ext cx="1725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Outcome</a:t>
              </a:r>
            </a:p>
          </p:txBody>
        </p:sp>
      </p:grpSp>
      <p:cxnSp>
        <p:nvCxnSpPr>
          <p:cNvPr id="11" name="Straight Connector 28">
            <a:extLst>
              <a:ext uri="{FF2B5EF4-FFF2-40B4-BE49-F238E27FC236}">
                <a16:creationId xmlns:a16="http://schemas.microsoft.com/office/drawing/2014/main" id="{2E037BA1-BB46-9F44-B6AF-0036489E7489}"/>
              </a:ext>
            </a:extLst>
          </p:cNvPr>
          <p:cNvCxnSpPr>
            <a:cxnSpLocks/>
          </p:cNvCxnSpPr>
          <p:nvPr/>
        </p:nvCxnSpPr>
        <p:spPr>
          <a:xfrm>
            <a:off x="0" y="6819318"/>
            <a:ext cx="12192000" cy="0"/>
          </a:xfrm>
          <a:prstGeom prst="line">
            <a:avLst/>
          </a:prstGeom>
          <a:ln w="76200">
            <a:gradFill>
              <a:gsLst>
                <a:gs pos="0">
                  <a:srgbClr val="09307C"/>
                </a:gs>
                <a:gs pos="100000">
                  <a:srgbClr val="15D2FD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B3D69A-B384-0946-A439-A9F6411A2B96}"/>
              </a:ext>
            </a:extLst>
          </p:cNvPr>
          <p:cNvGrpSpPr/>
          <p:nvPr/>
        </p:nvGrpSpPr>
        <p:grpSpPr>
          <a:xfrm>
            <a:off x="2264925" y="6594318"/>
            <a:ext cx="450000" cy="450000"/>
            <a:chOff x="5731115" y="5732286"/>
            <a:chExt cx="450000" cy="450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84FCBA-C175-6741-8BAB-CD2BF9D4D6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1115" y="5732286"/>
              <a:ext cx="450000" cy="450000"/>
            </a:xfrm>
            <a:prstGeom prst="ellipse">
              <a:avLst/>
            </a:prstGeom>
            <a:solidFill>
              <a:srgbClr val="395A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EF1BA9-A6B2-D24F-B53C-F72E50FD26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3115" y="5804286"/>
              <a:ext cx="306000" cy="306000"/>
            </a:xfrm>
            <a:prstGeom prst="ellipse">
              <a:avLst/>
            </a:prstGeom>
            <a:solidFill>
              <a:srgbClr val="395AFF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B25A6CA-57FC-4042-BA8B-57D9135873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6115" y="5867286"/>
              <a:ext cx="180000" cy="180000"/>
            </a:xfrm>
            <a:prstGeom prst="ellipse">
              <a:avLst/>
            </a:prstGeom>
            <a:solidFill>
              <a:srgbClr val="395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E96E58DE-D3F0-1049-9851-7A305CF4B4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76"/>
          <a:stretch/>
        </p:blipFill>
        <p:spPr>
          <a:xfrm>
            <a:off x="-52917" y="1949213"/>
            <a:ext cx="3904964" cy="20848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42C4B7E-292A-E44F-B1A9-F2C7ACA44E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166"/>
          <a:stretch/>
        </p:blipFill>
        <p:spPr>
          <a:xfrm>
            <a:off x="3852047" y="1968155"/>
            <a:ext cx="3860246" cy="20536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E1DA31-15D4-B041-9D56-D7F13248D5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950"/>
          <a:stretch/>
        </p:blipFill>
        <p:spPr>
          <a:xfrm>
            <a:off x="7735790" y="2009314"/>
            <a:ext cx="3836697" cy="19878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1513FCF-2C42-2449-A964-9BAFC10709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841"/>
          <a:stretch/>
        </p:blipFill>
        <p:spPr>
          <a:xfrm>
            <a:off x="-26653" y="3944582"/>
            <a:ext cx="3852436" cy="20279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53093FD-8272-7E43-A1A2-79A7E7F828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9695"/>
          <a:stretch/>
        </p:blipFill>
        <p:spPr>
          <a:xfrm>
            <a:off x="3849280" y="3944581"/>
            <a:ext cx="3823875" cy="20279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E23F553-96F2-3C42-927B-46F35B449BF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144"/>
          <a:stretch/>
        </p:blipFill>
        <p:spPr>
          <a:xfrm>
            <a:off x="7721292" y="3936343"/>
            <a:ext cx="3883755" cy="20536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252AF26-BF7F-3441-9A22-5DEAD6848E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86985" y="1963585"/>
            <a:ext cx="656405" cy="398401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DCC0A96-4A41-3744-8A8F-AFF96FC8DCF4}"/>
              </a:ext>
            </a:extLst>
          </p:cNvPr>
          <p:cNvSpPr txBox="1"/>
          <p:nvPr/>
        </p:nvSpPr>
        <p:spPr>
          <a:xfrm>
            <a:off x="1448825" y="1698335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solidFill>
                  <a:srgbClr val="2672E7"/>
                </a:solidFill>
                <a:latin typeface="Gotham Book" panose="02000604040000020004" pitchFamily="2" charset="0"/>
              </a:rPr>
              <a:t>2005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A70E98-5032-8944-A905-C1FE87ECEE44}"/>
              </a:ext>
            </a:extLst>
          </p:cNvPr>
          <p:cNvSpPr txBox="1"/>
          <p:nvPr/>
        </p:nvSpPr>
        <p:spPr>
          <a:xfrm>
            <a:off x="5570251" y="1693490"/>
            <a:ext cx="817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solidFill>
                  <a:srgbClr val="2672E7"/>
                </a:solidFill>
                <a:latin typeface="Gotham Book" panose="02000604040000020004" pitchFamily="2" charset="0"/>
              </a:rPr>
              <a:t>2006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C46977-C2A1-5241-BBC0-1B29439988C7}"/>
              </a:ext>
            </a:extLst>
          </p:cNvPr>
          <p:cNvSpPr txBox="1"/>
          <p:nvPr/>
        </p:nvSpPr>
        <p:spPr>
          <a:xfrm>
            <a:off x="9691677" y="1693490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solidFill>
                  <a:srgbClr val="2672E7"/>
                </a:solidFill>
                <a:latin typeface="Gotham Book" panose="02000604040000020004" pitchFamily="2" charset="0"/>
              </a:rPr>
              <a:t>2007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6AEE78-B2B3-9C48-8C93-050306A59E41}"/>
              </a:ext>
            </a:extLst>
          </p:cNvPr>
          <p:cNvSpPr txBox="1"/>
          <p:nvPr/>
        </p:nvSpPr>
        <p:spPr>
          <a:xfrm>
            <a:off x="1448825" y="5952442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solidFill>
                  <a:srgbClr val="2672E7"/>
                </a:solidFill>
                <a:latin typeface="Gotham Book" panose="02000604040000020004" pitchFamily="2" charset="0"/>
              </a:rPr>
              <a:t>2016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E01601-11B8-A041-B60F-62ECA246FDBE}"/>
              </a:ext>
            </a:extLst>
          </p:cNvPr>
          <p:cNvSpPr txBox="1"/>
          <p:nvPr/>
        </p:nvSpPr>
        <p:spPr>
          <a:xfrm>
            <a:off x="5570251" y="5947597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solidFill>
                  <a:srgbClr val="2672E7"/>
                </a:solidFill>
                <a:latin typeface="Gotham Book" panose="02000604040000020004" pitchFamily="2" charset="0"/>
              </a:rPr>
              <a:t>2017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A72450-82A7-4D41-A574-F560F793CB9D}"/>
              </a:ext>
            </a:extLst>
          </p:cNvPr>
          <p:cNvSpPr txBox="1"/>
          <p:nvPr/>
        </p:nvSpPr>
        <p:spPr>
          <a:xfrm>
            <a:off x="9691677" y="5947597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solidFill>
                  <a:srgbClr val="2672E7"/>
                </a:solidFill>
                <a:latin typeface="Gotham Book" panose="02000604040000020004" pitchFamily="2" charset="0"/>
              </a:rPr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2326943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65FDFB-6AD5-0145-AF65-D8406C4A3F15}"/>
              </a:ext>
            </a:extLst>
          </p:cNvPr>
          <p:cNvGrpSpPr/>
          <p:nvPr/>
        </p:nvGrpSpPr>
        <p:grpSpPr>
          <a:xfrm>
            <a:off x="423106" y="652783"/>
            <a:ext cx="4514766" cy="969416"/>
            <a:chOff x="3913414" y="652783"/>
            <a:chExt cx="3684814" cy="9694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541424-BBB4-EA49-84E4-2052668AEC83}"/>
                </a:ext>
              </a:extLst>
            </p:cNvPr>
            <p:cNvSpPr txBox="1"/>
            <p:nvPr/>
          </p:nvSpPr>
          <p:spPr>
            <a:xfrm>
              <a:off x="3913414" y="652783"/>
              <a:ext cx="3684814" cy="892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pc="200" dirty="0">
                  <a:solidFill>
                    <a:srgbClr val="2672E7"/>
                  </a:solidFill>
                  <a:latin typeface="Gotham Book" panose="02000604040000020004" pitchFamily="2" charset="0"/>
                  <a:ea typeface="Titillium" charset="0"/>
                  <a:cs typeface="Poppins" pitchFamily="2" charset="77"/>
                </a:rPr>
                <a:t>Now, let’s take a look at our…</a:t>
              </a:r>
              <a:endParaRPr lang="en-US" dirty="0">
                <a:solidFill>
                  <a:srgbClr val="2672E7"/>
                </a:solidFill>
                <a:latin typeface="Gotham Book" panose="02000604040000020004" pitchFamily="2" charset="0"/>
                <a:cs typeface="Poppins" pitchFamily="2" charset="77"/>
              </a:endParaRPr>
            </a:p>
            <a:p>
              <a:r>
                <a:rPr lang="en-US" sz="4000" b="1" dirty="0">
                  <a:solidFill>
                    <a:srgbClr val="073372"/>
                  </a:solidFill>
                  <a:latin typeface="Gotham Bold" panose="02000604040000020004" pitchFamily="2" charset="0"/>
                  <a:cs typeface="Poppins" pitchFamily="2" charset="77"/>
                </a:rPr>
                <a:t>Visualization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D1D51D3-7641-2242-B96E-25600945D13A}"/>
                </a:ext>
              </a:extLst>
            </p:cNvPr>
            <p:cNvCxnSpPr/>
            <p:nvPr/>
          </p:nvCxnSpPr>
          <p:spPr>
            <a:xfrm>
              <a:off x="3933327" y="1622199"/>
              <a:ext cx="691243" cy="0"/>
            </a:xfrm>
            <a:prstGeom prst="line">
              <a:avLst/>
            </a:prstGeom>
            <a:ln w="25400">
              <a:gradFill>
                <a:gsLst>
                  <a:gs pos="0">
                    <a:srgbClr val="09307C"/>
                  </a:gs>
                  <a:gs pos="99000">
                    <a:srgbClr val="15D2FD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23DC271-5FA7-2B4C-A5B9-E4727E6B8922}"/>
              </a:ext>
            </a:extLst>
          </p:cNvPr>
          <p:cNvGrpSpPr/>
          <p:nvPr/>
        </p:nvGrpSpPr>
        <p:grpSpPr>
          <a:xfrm>
            <a:off x="-76415" y="6521025"/>
            <a:ext cx="11992596" cy="315123"/>
            <a:chOff x="-92703" y="4079596"/>
            <a:chExt cx="11992596" cy="3151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3313EE-CA6A-DD42-960D-B0C8A7249407}"/>
                </a:ext>
              </a:extLst>
            </p:cNvPr>
            <p:cNvSpPr txBox="1"/>
            <p:nvPr/>
          </p:nvSpPr>
          <p:spPr>
            <a:xfrm>
              <a:off x="-92703" y="4079599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Background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091904-416F-3547-9C8E-0AF409393B41}"/>
                </a:ext>
              </a:extLst>
            </p:cNvPr>
            <p:cNvSpPr txBox="1"/>
            <p:nvPr/>
          </p:nvSpPr>
          <p:spPr>
            <a:xfrm>
              <a:off x="3575531" y="4086942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Analysis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A0A08A-2BC8-174C-8190-EE3957891D6E}"/>
                </a:ext>
              </a:extLst>
            </p:cNvPr>
            <p:cNvSpPr txBox="1"/>
            <p:nvPr/>
          </p:nvSpPr>
          <p:spPr>
            <a:xfrm>
              <a:off x="5703691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Prediction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E2F6B2-0EC1-8544-8C91-E229CBC5206C}"/>
                </a:ext>
              </a:extLst>
            </p:cNvPr>
            <p:cNvSpPr txBox="1"/>
            <p:nvPr/>
          </p:nvSpPr>
          <p:spPr>
            <a:xfrm>
              <a:off x="10553840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Conclusion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E6E672-4531-CA48-8078-E5559C9B76E6}"/>
                </a:ext>
              </a:extLst>
            </p:cNvPr>
            <p:cNvSpPr txBox="1"/>
            <p:nvPr/>
          </p:nvSpPr>
          <p:spPr>
            <a:xfrm>
              <a:off x="7903784" y="4079596"/>
              <a:ext cx="1725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Outcome</a:t>
              </a:r>
            </a:p>
          </p:txBody>
        </p:sp>
      </p:grpSp>
      <p:cxnSp>
        <p:nvCxnSpPr>
          <p:cNvPr id="11" name="Straight Connector 28">
            <a:extLst>
              <a:ext uri="{FF2B5EF4-FFF2-40B4-BE49-F238E27FC236}">
                <a16:creationId xmlns:a16="http://schemas.microsoft.com/office/drawing/2014/main" id="{2E037BA1-BB46-9F44-B6AF-0036489E7489}"/>
              </a:ext>
            </a:extLst>
          </p:cNvPr>
          <p:cNvCxnSpPr>
            <a:cxnSpLocks/>
          </p:cNvCxnSpPr>
          <p:nvPr/>
        </p:nvCxnSpPr>
        <p:spPr>
          <a:xfrm>
            <a:off x="0" y="6819318"/>
            <a:ext cx="12192000" cy="0"/>
          </a:xfrm>
          <a:prstGeom prst="line">
            <a:avLst/>
          </a:prstGeom>
          <a:ln w="76200">
            <a:gradFill>
              <a:gsLst>
                <a:gs pos="0">
                  <a:srgbClr val="09307C"/>
                </a:gs>
                <a:gs pos="100000">
                  <a:srgbClr val="15D2FD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B3D69A-B384-0946-A439-A9F6411A2B96}"/>
              </a:ext>
            </a:extLst>
          </p:cNvPr>
          <p:cNvGrpSpPr/>
          <p:nvPr/>
        </p:nvGrpSpPr>
        <p:grpSpPr>
          <a:xfrm>
            <a:off x="2264925" y="6594318"/>
            <a:ext cx="450000" cy="450000"/>
            <a:chOff x="5731115" y="5732286"/>
            <a:chExt cx="450000" cy="450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84FCBA-C175-6741-8BAB-CD2BF9D4D6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1115" y="5732286"/>
              <a:ext cx="450000" cy="450000"/>
            </a:xfrm>
            <a:prstGeom prst="ellipse">
              <a:avLst/>
            </a:prstGeom>
            <a:solidFill>
              <a:srgbClr val="395A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EF1BA9-A6B2-D24F-B53C-F72E50FD26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3115" y="5804286"/>
              <a:ext cx="306000" cy="306000"/>
            </a:xfrm>
            <a:prstGeom prst="ellipse">
              <a:avLst/>
            </a:prstGeom>
            <a:solidFill>
              <a:srgbClr val="395AFF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B25A6CA-57FC-4042-BA8B-57D9135873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6115" y="5867286"/>
              <a:ext cx="180000" cy="180000"/>
            </a:xfrm>
            <a:prstGeom prst="ellipse">
              <a:avLst/>
            </a:prstGeom>
            <a:solidFill>
              <a:srgbClr val="395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C8BD1C9B-5F79-0B47-9BBC-FE78FB9CCC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50"/>
          <a:stretch/>
        </p:blipFill>
        <p:spPr>
          <a:xfrm>
            <a:off x="423106" y="1971066"/>
            <a:ext cx="5813682" cy="42583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926C9E2-D996-9440-BD43-F465B9EFEF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7"/>
          <a:stretch/>
        </p:blipFill>
        <p:spPr>
          <a:xfrm>
            <a:off x="5948713" y="1874843"/>
            <a:ext cx="5820181" cy="458152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CD5DC37-3EF6-4C4C-8264-0F8F7751DC93}"/>
              </a:ext>
            </a:extLst>
          </p:cNvPr>
          <p:cNvSpPr txBox="1"/>
          <p:nvPr/>
        </p:nvSpPr>
        <p:spPr>
          <a:xfrm>
            <a:off x="6227152" y="1632626"/>
            <a:ext cx="55173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>
                <a:solidFill>
                  <a:srgbClr val="2672E7"/>
                </a:solidFill>
                <a:latin typeface="Gotham Book" panose="02000604040000020004" pitchFamily="2" charset="0"/>
              </a:rPr>
              <a:t>Breakdown of Countries' Happiness Scores in 2018 (First and Last 20)</a:t>
            </a:r>
            <a:endParaRPr lang="en-US" sz="1200" dirty="0">
              <a:solidFill>
                <a:srgbClr val="2672E7"/>
              </a:solidFill>
              <a:latin typeface="Gotham Book" panose="02000604040000020004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19BE50-A8CC-B04D-A3C9-AAA6233E8EDC}"/>
              </a:ext>
            </a:extLst>
          </p:cNvPr>
          <p:cNvSpPr txBox="1"/>
          <p:nvPr/>
        </p:nvSpPr>
        <p:spPr>
          <a:xfrm>
            <a:off x="1125978" y="1648017"/>
            <a:ext cx="4407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>
                <a:solidFill>
                  <a:srgbClr val="2672E7"/>
                </a:solidFill>
                <a:latin typeface="Gotham Book" panose="02000604040000020004" pitchFamily="2" charset="0"/>
              </a:rPr>
              <a:t>Countries' Happiness Scores in 2018 (First and Last 20)</a:t>
            </a:r>
            <a:endParaRPr lang="en-US" sz="1200" dirty="0">
              <a:solidFill>
                <a:srgbClr val="2672E7"/>
              </a:solidFill>
              <a:latin typeface="Gotham Book" panose="020006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746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65FDFB-6AD5-0145-AF65-D8406C4A3F15}"/>
              </a:ext>
            </a:extLst>
          </p:cNvPr>
          <p:cNvGrpSpPr/>
          <p:nvPr/>
        </p:nvGrpSpPr>
        <p:grpSpPr>
          <a:xfrm>
            <a:off x="423106" y="652783"/>
            <a:ext cx="4514766" cy="969416"/>
            <a:chOff x="3913414" y="652783"/>
            <a:chExt cx="3684814" cy="9694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541424-BBB4-EA49-84E4-2052668AEC83}"/>
                </a:ext>
              </a:extLst>
            </p:cNvPr>
            <p:cNvSpPr txBox="1"/>
            <p:nvPr/>
          </p:nvSpPr>
          <p:spPr>
            <a:xfrm>
              <a:off x="3913414" y="652783"/>
              <a:ext cx="3684814" cy="892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pc="200" dirty="0">
                  <a:solidFill>
                    <a:srgbClr val="2672E7"/>
                  </a:solidFill>
                  <a:latin typeface="Gotham Book" panose="02000604040000020004" pitchFamily="2" charset="0"/>
                  <a:ea typeface="Titillium" charset="0"/>
                  <a:cs typeface="Poppins" pitchFamily="2" charset="77"/>
                </a:rPr>
                <a:t>Now, let’s take a look at our…</a:t>
              </a:r>
              <a:endParaRPr lang="en-US" dirty="0">
                <a:solidFill>
                  <a:srgbClr val="2672E7"/>
                </a:solidFill>
                <a:latin typeface="Gotham Book" panose="02000604040000020004" pitchFamily="2" charset="0"/>
                <a:cs typeface="Poppins" pitchFamily="2" charset="77"/>
              </a:endParaRPr>
            </a:p>
            <a:p>
              <a:r>
                <a:rPr lang="en-US" sz="4000" b="1" dirty="0">
                  <a:solidFill>
                    <a:srgbClr val="073372"/>
                  </a:solidFill>
                  <a:latin typeface="Gotham Bold" panose="02000604040000020004" pitchFamily="2" charset="0"/>
                  <a:cs typeface="Poppins" pitchFamily="2" charset="77"/>
                </a:rPr>
                <a:t>Visualization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D1D51D3-7641-2242-B96E-25600945D13A}"/>
                </a:ext>
              </a:extLst>
            </p:cNvPr>
            <p:cNvCxnSpPr/>
            <p:nvPr/>
          </p:nvCxnSpPr>
          <p:spPr>
            <a:xfrm>
              <a:off x="3933327" y="1622199"/>
              <a:ext cx="691243" cy="0"/>
            </a:xfrm>
            <a:prstGeom prst="line">
              <a:avLst/>
            </a:prstGeom>
            <a:ln w="25400">
              <a:gradFill>
                <a:gsLst>
                  <a:gs pos="0">
                    <a:srgbClr val="09307C"/>
                  </a:gs>
                  <a:gs pos="99000">
                    <a:srgbClr val="15D2FD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23DC271-5FA7-2B4C-A5B9-E4727E6B8922}"/>
              </a:ext>
            </a:extLst>
          </p:cNvPr>
          <p:cNvGrpSpPr/>
          <p:nvPr/>
        </p:nvGrpSpPr>
        <p:grpSpPr>
          <a:xfrm>
            <a:off x="-76415" y="6521025"/>
            <a:ext cx="11992596" cy="315123"/>
            <a:chOff x="-92703" y="4079596"/>
            <a:chExt cx="11992596" cy="3151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3313EE-CA6A-DD42-960D-B0C8A7249407}"/>
                </a:ext>
              </a:extLst>
            </p:cNvPr>
            <p:cNvSpPr txBox="1"/>
            <p:nvPr/>
          </p:nvSpPr>
          <p:spPr>
            <a:xfrm>
              <a:off x="-92703" y="4079599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Background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091904-416F-3547-9C8E-0AF409393B41}"/>
                </a:ext>
              </a:extLst>
            </p:cNvPr>
            <p:cNvSpPr txBox="1"/>
            <p:nvPr/>
          </p:nvSpPr>
          <p:spPr>
            <a:xfrm>
              <a:off x="3575531" y="4086942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Analysis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A0A08A-2BC8-174C-8190-EE3957891D6E}"/>
                </a:ext>
              </a:extLst>
            </p:cNvPr>
            <p:cNvSpPr txBox="1"/>
            <p:nvPr/>
          </p:nvSpPr>
          <p:spPr>
            <a:xfrm>
              <a:off x="5703691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Prediction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E2F6B2-0EC1-8544-8C91-E229CBC5206C}"/>
                </a:ext>
              </a:extLst>
            </p:cNvPr>
            <p:cNvSpPr txBox="1"/>
            <p:nvPr/>
          </p:nvSpPr>
          <p:spPr>
            <a:xfrm>
              <a:off x="10553840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Conclusion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E6E672-4531-CA48-8078-E5559C9B76E6}"/>
                </a:ext>
              </a:extLst>
            </p:cNvPr>
            <p:cNvSpPr txBox="1"/>
            <p:nvPr/>
          </p:nvSpPr>
          <p:spPr>
            <a:xfrm>
              <a:off x="7903784" y="4079596"/>
              <a:ext cx="1725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Outcome</a:t>
              </a:r>
            </a:p>
          </p:txBody>
        </p:sp>
      </p:grpSp>
      <p:cxnSp>
        <p:nvCxnSpPr>
          <p:cNvPr id="11" name="Straight Connector 28">
            <a:extLst>
              <a:ext uri="{FF2B5EF4-FFF2-40B4-BE49-F238E27FC236}">
                <a16:creationId xmlns:a16="http://schemas.microsoft.com/office/drawing/2014/main" id="{2E037BA1-BB46-9F44-B6AF-0036489E7489}"/>
              </a:ext>
            </a:extLst>
          </p:cNvPr>
          <p:cNvCxnSpPr>
            <a:cxnSpLocks/>
          </p:cNvCxnSpPr>
          <p:nvPr/>
        </p:nvCxnSpPr>
        <p:spPr>
          <a:xfrm>
            <a:off x="0" y="6819318"/>
            <a:ext cx="12192000" cy="0"/>
          </a:xfrm>
          <a:prstGeom prst="line">
            <a:avLst/>
          </a:prstGeom>
          <a:ln w="76200">
            <a:gradFill>
              <a:gsLst>
                <a:gs pos="0">
                  <a:srgbClr val="09307C"/>
                </a:gs>
                <a:gs pos="100000">
                  <a:srgbClr val="15D2FD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B3D69A-B384-0946-A439-A9F6411A2B96}"/>
              </a:ext>
            </a:extLst>
          </p:cNvPr>
          <p:cNvGrpSpPr/>
          <p:nvPr/>
        </p:nvGrpSpPr>
        <p:grpSpPr>
          <a:xfrm>
            <a:off x="2264925" y="6594318"/>
            <a:ext cx="450000" cy="450000"/>
            <a:chOff x="5731115" y="5732286"/>
            <a:chExt cx="450000" cy="450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84FCBA-C175-6741-8BAB-CD2BF9D4D6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1115" y="5732286"/>
              <a:ext cx="450000" cy="450000"/>
            </a:xfrm>
            <a:prstGeom prst="ellipse">
              <a:avLst/>
            </a:prstGeom>
            <a:solidFill>
              <a:srgbClr val="395A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EF1BA9-A6B2-D24F-B53C-F72E50FD26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3115" y="5804286"/>
              <a:ext cx="306000" cy="306000"/>
            </a:xfrm>
            <a:prstGeom prst="ellipse">
              <a:avLst/>
            </a:prstGeom>
            <a:solidFill>
              <a:srgbClr val="395AFF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B25A6CA-57FC-4042-BA8B-57D9135873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6115" y="5867286"/>
              <a:ext cx="180000" cy="180000"/>
            </a:xfrm>
            <a:prstGeom prst="ellipse">
              <a:avLst/>
            </a:prstGeom>
            <a:solidFill>
              <a:srgbClr val="395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77E88711-92FD-A14C-BCFF-23A1223EA6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5556"/>
          <a:stretch/>
        </p:blipFill>
        <p:spPr>
          <a:xfrm>
            <a:off x="155404" y="1733538"/>
            <a:ext cx="5940596" cy="130712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FCB8BC5-76AD-6849-AE81-CDFCC23743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926"/>
          <a:stretch/>
        </p:blipFill>
        <p:spPr>
          <a:xfrm>
            <a:off x="6128352" y="3807368"/>
            <a:ext cx="5940594" cy="263100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059DFD5-FFA4-B848-B88A-A0B5D836D2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35" b="56791"/>
          <a:stretch/>
        </p:blipFill>
        <p:spPr>
          <a:xfrm>
            <a:off x="6096000" y="1027218"/>
            <a:ext cx="5940595" cy="263100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E9BC3D0-7724-9D4F-A544-4AB1544442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78" b="29074"/>
          <a:stretch/>
        </p:blipFill>
        <p:spPr>
          <a:xfrm>
            <a:off x="155475" y="3800182"/>
            <a:ext cx="5940596" cy="254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87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65FDFB-6AD5-0145-AF65-D8406C4A3F15}"/>
              </a:ext>
            </a:extLst>
          </p:cNvPr>
          <p:cNvGrpSpPr/>
          <p:nvPr/>
        </p:nvGrpSpPr>
        <p:grpSpPr>
          <a:xfrm>
            <a:off x="423106" y="652783"/>
            <a:ext cx="4514766" cy="969416"/>
            <a:chOff x="3913414" y="652783"/>
            <a:chExt cx="3684814" cy="9694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541424-BBB4-EA49-84E4-2052668AEC83}"/>
                </a:ext>
              </a:extLst>
            </p:cNvPr>
            <p:cNvSpPr txBox="1"/>
            <p:nvPr/>
          </p:nvSpPr>
          <p:spPr>
            <a:xfrm>
              <a:off x="3913414" y="652783"/>
              <a:ext cx="3684814" cy="892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pc="200" dirty="0">
                  <a:solidFill>
                    <a:srgbClr val="2672E7"/>
                  </a:solidFill>
                  <a:latin typeface="Gotham Book" panose="02000604040000020004" pitchFamily="2" charset="0"/>
                  <a:ea typeface="Titillium" charset="0"/>
                  <a:cs typeface="Poppins" pitchFamily="2" charset="77"/>
                </a:rPr>
                <a:t>Now, let’s take a look at our…</a:t>
              </a:r>
              <a:endParaRPr lang="en-US" dirty="0">
                <a:solidFill>
                  <a:srgbClr val="2672E7"/>
                </a:solidFill>
                <a:latin typeface="Gotham Book" panose="02000604040000020004" pitchFamily="2" charset="0"/>
                <a:cs typeface="Poppins" pitchFamily="2" charset="77"/>
              </a:endParaRPr>
            </a:p>
            <a:p>
              <a:r>
                <a:rPr lang="en-US" sz="4000" b="1" dirty="0">
                  <a:solidFill>
                    <a:srgbClr val="073372"/>
                  </a:solidFill>
                  <a:latin typeface="Gotham Bold" panose="02000604040000020004" pitchFamily="2" charset="0"/>
                  <a:cs typeface="Poppins" pitchFamily="2" charset="77"/>
                </a:rPr>
                <a:t>Visualization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D1D51D3-7641-2242-B96E-25600945D13A}"/>
                </a:ext>
              </a:extLst>
            </p:cNvPr>
            <p:cNvCxnSpPr/>
            <p:nvPr/>
          </p:nvCxnSpPr>
          <p:spPr>
            <a:xfrm>
              <a:off x="3933327" y="1622199"/>
              <a:ext cx="691243" cy="0"/>
            </a:xfrm>
            <a:prstGeom prst="line">
              <a:avLst/>
            </a:prstGeom>
            <a:ln w="25400">
              <a:gradFill>
                <a:gsLst>
                  <a:gs pos="0">
                    <a:srgbClr val="09307C"/>
                  </a:gs>
                  <a:gs pos="99000">
                    <a:srgbClr val="15D2FD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23DC271-5FA7-2B4C-A5B9-E4727E6B8922}"/>
              </a:ext>
            </a:extLst>
          </p:cNvPr>
          <p:cNvGrpSpPr/>
          <p:nvPr/>
        </p:nvGrpSpPr>
        <p:grpSpPr>
          <a:xfrm>
            <a:off x="-76415" y="6521025"/>
            <a:ext cx="11992596" cy="315123"/>
            <a:chOff x="-92703" y="4079596"/>
            <a:chExt cx="11992596" cy="3151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3313EE-CA6A-DD42-960D-B0C8A7249407}"/>
                </a:ext>
              </a:extLst>
            </p:cNvPr>
            <p:cNvSpPr txBox="1"/>
            <p:nvPr/>
          </p:nvSpPr>
          <p:spPr>
            <a:xfrm>
              <a:off x="-92703" y="4079599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Background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091904-416F-3547-9C8E-0AF409393B41}"/>
                </a:ext>
              </a:extLst>
            </p:cNvPr>
            <p:cNvSpPr txBox="1"/>
            <p:nvPr/>
          </p:nvSpPr>
          <p:spPr>
            <a:xfrm>
              <a:off x="3575531" y="4086942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Analysis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A0A08A-2BC8-174C-8190-EE3957891D6E}"/>
                </a:ext>
              </a:extLst>
            </p:cNvPr>
            <p:cNvSpPr txBox="1"/>
            <p:nvPr/>
          </p:nvSpPr>
          <p:spPr>
            <a:xfrm>
              <a:off x="5703691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Prediction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E2F6B2-0EC1-8544-8C91-E229CBC5206C}"/>
                </a:ext>
              </a:extLst>
            </p:cNvPr>
            <p:cNvSpPr txBox="1"/>
            <p:nvPr/>
          </p:nvSpPr>
          <p:spPr>
            <a:xfrm>
              <a:off x="10553840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Conclusion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E6E672-4531-CA48-8078-E5559C9B76E6}"/>
                </a:ext>
              </a:extLst>
            </p:cNvPr>
            <p:cNvSpPr txBox="1"/>
            <p:nvPr/>
          </p:nvSpPr>
          <p:spPr>
            <a:xfrm>
              <a:off x="7903784" y="4079596"/>
              <a:ext cx="1725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Outcome</a:t>
              </a:r>
            </a:p>
          </p:txBody>
        </p:sp>
      </p:grpSp>
      <p:cxnSp>
        <p:nvCxnSpPr>
          <p:cNvPr id="11" name="Straight Connector 28">
            <a:extLst>
              <a:ext uri="{FF2B5EF4-FFF2-40B4-BE49-F238E27FC236}">
                <a16:creationId xmlns:a16="http://schemas.microsoft.com/office/drawing/2014/main" id="{2E037BA1-BB46-9F44-B6AF-0036489E7489}"/>
              </a:ext>
            </a:extLst>
          </p:cNvPr>
          <p:cNvCxnSpPr>
            <a:cxnSpLocks/>
          </p:cNvCxnSpPr>
          <p:nvPr/>
        </p:nvCxnSpPr>
        <p:spPr>
          <a:xfrm>
            <a:off x="0" y="6819318"/>
            <a:ext cx="12192000" cy="0"/>
          </a:xfrm>
          <a:prstGeom prst="line">
            <a:avLst/>
          </a:prstGeom>
          <a:ln w="76200">
            <a:gradFill>
              <a:gsLst>
                <a:gs pos="0">
                  <a:srgbClr val="09307C"/>
                </a:gs>
                <a:gs pos="100000">
                  <a:srgbClr val="15D2FD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B3D69A-B384-0946-A439-A9F6411A2B96}"/>
              </a:ext>
            </a:extLst>
          </p:cNvPr>
          <p:cNvGrpSpPr/>
          <p:nvPr/>
        </p:nvGrpSpPr>
        <p:grpSpPr>
          <a:xfrm>
            <a:off x="2264925" y="6594318"/>
            <a:ext cx="450000" cy="450000"/>
            <a:chOff x="5731115" y="5732286"/>
            <a:chExt cx="450000" cy="450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84FCBA-C175-6741-8BAB-CD2BF9D4D6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1115" y="5732286"/>
              <a:ext cx="450000" cy="450000"/>
            </a:xfrm>
            <a:prstGeom prst="ellipse">
              <a:avLst/>
            </a:prstGeom>
            <a:solidFill>
              <a:srgbClr val="395A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EF1BA9-A6B2-D24F-B53C-F72E50FD26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3115" y="5804286"/>
              <a:ext cx="306000" cy="306000"/>
            </a:xfrm>
            <a:prstGeom prst="ellipse">
              <a:avLst/>
            </a:prstGeom>
            <a:solidFill>
              <a:srgbClr val="395AFF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B25A6CA-57FC-4042-BA8B-57D9135873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6115" y="5867286"/>
              <a:ext cx="180000" cy="180000"/>
            </a:xfrm>
            <a:prstGeom prst="ellipse">
              <a:avLst/>
            </a:prstGeom>
            <a:solidFill>
              <a:srgbClr val="395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8" name="Picture 1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1A96E0F6-AD05-C948-9E67-B06449C993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063" b="14020"/>
          <a:stretch/>
        </p:blipFill>
        <p:spPr>
          <a:xfrm>
            <a:off x="870972" y="1910190"/>
            <a:ext cx="4704327" cy="2023718"/>
          </a:xfrm>
          <a:prstGeom prst="rect">
            <a:avLst/>
          </a:prstGeom>
        </p:spPr>
      </p:pic>
      <p:pic>
        <p:nvPicPr>
          <p:cNvPr id="20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28AD85F3-C62E-1746-BEC7-6C4791CECE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47" b="13721"/>
          <a:stretch/>
        </p:blipFill>
        <p:spPr>
          <a:xfrm>
            <a:off x="6180760" y="1904004"/>
            <a:ext cx="4868240" cy="20758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292E56F-443E-5442-9295-DF8F264045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830" b="6061"/>
          <a:stretch/>
        </p:blipFill>
        <p:spPr>
          <a:xfrm>
            <a:off x="447503" y="4143474"/>
            <a:ext cx="5595077" cy="215255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8B21D7E-258B-B345-B15C-16E06A68D5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629" b="6246"/>
          <a:stretch/>
        </p:blipFill>
        <p:spPr>
          <a:xfrm>
            <a:off x="6096000" y="4204491"/>
            <a:ext cx="5881682" cy="222653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F64B99F-0E50-A445-935E-71832CBC0975}"/>
              </a:ext>
            </a:extLst>
          </p:cNvPr>
          <p:cNvSpPr txBox="1"/>
          <p:nvPr/>
        </p:nvSpPr>
        <p:spPr>
          <a:xfrm>
            <a:off x="6042581" y="1679395"/>
            <a:ext cx="51106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>
                <a:solidFill>
                  <a:srgbClr val="2672E7"/>
                </a:solidFill>
                <a:latin typeface="Gotham Book" panose="02000604040000020004" pitchFamily="2" charset="0"/>
              </a:rPr>
              <a:t>Last 20 Happiness Score (Life Ladder) Breakdown into 6 Determinants</a:t>
            </a:r>
            <a:endParaRPr lang="en-US" sz="1100" dirty="0">
              <a:solidFill>
                <a:srgbClr val="2672E7"/>
              </a:solidFill>
              <a:latin typeface="Gotham Book" panose="02000604040000020004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F5A2B4-FF1A-794A-A77E-F7C90C64EE49}"/>
              </a:ext>
            </a:extLst>
          </p:cNvPr>
          <p:cNvSpPr txBox="1"/>
          <p:nvPr/>
        </p:nvSpPr>
        <p:spPr>
          <a:xfrm>
            <a:off x="686205" y="1679395"/>
            <a:ext cx="51716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>
                <a:solidFill>
                  <a:srgbClr val="2672E7"/>
                </a:solidFill>
                <a:latin typeface="Gotham Book" panose="02000604040000020004" pitchFamily="2" charset="0"/>
              </a:rPr>
              <a:t>First 20 Happiness Score (Life Ladder) Breakdown into 6 Determinants</a:t>
            </a:r>
            <a:endParaRPr lang="en-US" sz="1100" dirty="0">
              <a:solidFill>
                <a:srgbClr val="2672E7"/>
              </a:solidFill>
              <a:latin typeface="Gotham Book" panose="02000604040000020004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CAD1A7-A1CA-9541-AAA3-3080BD584DBC}"/>
              </a:ext>
            </a:extLst>
          </p:cNvPr>
          <p:cNvSpPr txBox="1"/>
          <p:nvPr/>
        </p:nvSpPr>
        <p:spPr>
          <a:xfrm>
            <a:off x="418521" y="3915603"/>
            <a:ext cx="5609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>
                <a:solidFill>
                  <a:srgbClr val="2672E7"/>
                </a:solidFill>
                <a:latin typeface="Gotham Book" panose="02000604040000020004" pitchFamily="2" charset="0"/>
              </a:rPr>
              <a:t>136 Countries' Happiness Score (Life Ladder) Breakdown into 6 Determinants</a:t>
            </a:r>
            <a:endParaRPr lang="en-US" sz="1100" dirty="0">
              <a:solidFill>
                <a:srgbClr val="2672E7"/>
              </a:solidFill>
              <a:latin typeface="Gotham Book" panose="02000604040000020004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53F0DE-4878-DA45-9451-4A49E6E6609E}"/>
              </a:ext>
            </a:extLst>
          </p:cNvPr>
          <p:cNvSpPr txBox="1"/>
          <p:nvPr/>
        </p:nvSpPr>
        <p:spPr>
          <a:xfrm>
            <a:off x="6448902" y="3915603"/>
            <a:ext cx="46522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>
                <a:solidFill>
                  <a:srgbClr val="2672E7"/>
                </a:solidFill>
                <a:latin typeface="Gotham Book" panose="02000604040000020004" pitchFamily="2" charset="0"/>
              </a:rPr>
              <a:t>Comparing Happiest, Unhappiest, and Most Generous Countries</a:t>
            </a:r>
            <a:endParaRPr lang="en-US" sz="1100" dirty="0">
              <a:solidFill>
                <a:srgbClr val="2672E7"/>
              </a:solidFill>
              <a:latin typeface="Gotham Book" panose="020006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227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65FDFB-6AD5-0145-AF65-D8406C4A3F15}"/>
              </a:ext>
            </a:extLst>
          </p:cNvPr>
          <p:cNvGrpSpPr/>
          <p:nvPr/>
        </p:nvGrpSpPr>
        <p:grpSpPr>
          <a:xfrm>
            <a:off x="423106" y="652783"/>
            <a:ext cx="4514766" cy="969416"/>
            <a:chOff x="3913414" y="652783"/>
            <a:chExt cx="3684814" cy="9694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541424-BBB4-EA49-84E4-2052668AEC83}"/>
                </a:ext>
              </a:extLst>
            </p:cNvPr>
            <p:cNvSpPr txBox="1"/>
            <p:nvPr/>
          </p:nvSpPr>
          <p:spPr>
            <a:xfrm>
              <a:off x="3913414" y="652783"/>
              <a:ext cx="3684814" cy="892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pc="200" dirty="0">
                  <a:solidFill>
                    <a:srgbClr val="2672E7"/>
                  </a:solidFill>
                  <a:latin typeface="Gotham Book" panose="02000604040000020004" pitchFamily="2" charset="0"/>
                  <a:ea typeface="Titillium" charset="0"/>
                  <a:cs typeface="Poppins" pitchFamily="2" charset="77"/>
                </a:rPr>
                <a:t>Now, let’s take a look at our…</a:t>
              </a:r>
              <a:endParaRPr lang="en-US" dirty="0">
                <a:solidFill>
                  <a:srgbClr val="2672E7"/>
                </a:solidFill>
                <a:latin typeface="Gotham Book" panose="02000604040000020004" pitchFamily="2" charset="0"/>
                <a:cs typeface="Poppins" pitchFamily="2" charset="77"/>
              </a:endParaRPr>
            </a:p>
            <a:p>
              <a:r>
                <a:rPr lang="en-US" sz="4000" b="1" dirty="0">
                  <a:solidFill>
                    <a:srgbClr val="073372"/>
                  </a:solidFill>
                  <a:latin typeface="Gotham Bold" panose="02000604040000020004" pitchFamily="2" charset="0"/>
                  <a:cs typeface="Poppins" pitchFamily="2" charset="77"/>
                </a:rPr>
                <a:t>Visualization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D1D51D3-7641-2242-B96E-25600945D13A}"/>
                </a:ext>
              </a:extLst>
            </p:cNvPr>
            <p:cNvCxnSpPr/>
            <p:nvPr/>
          </p:nvCxnSpPr>
          <p:spPr>
            <a:xfrm>
              <a:off x="3933327" y="1622199"/>
              <a:ext cx="691243" cy="0"/>
            </a:xfrm>
            <a:prstGeom prst="line">
              <a:avLst/>
            </a:prstGeom>
            <a:ln w="25400">
              <a:gradFill>
                <a:gsLst>
                  <a:gs pos="0">
                    <a:srgbClr val="09307C"/>
                  </a:gs>
                  <a:gs pos="99000">
                    <a:srgbClr val="15D2FD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23DC271-5FA7-2B4C-A5B9-E4727E6B8922}"/>
              </a:ext>
            </a:extLst>
          </p:cNvPr>
          <p:cNvGrpSpPr/>
          <p:nvPr/>
        </p:nvGrpSpPr>
        <p:grpSpPr>
          <a:xfrm>
            <a:off x="-76415" y="6521025"/>
            <a:ext cx="11992596" cy="315123"/>
            <a:chOff x="-92703" y="4079596"/>
            <a:chExt cx="11992596" cy="3151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3313EE-CA6A-DD42-960D-B0C8A7249407}"/>
                </a:ext>
              </a:extLst>
            </p:cNvPr>
            <p:cNvSpPr txBox="1"/>
            <p:nvPr/>
          </p:nvSpPr>
          <p:spPr>
            <a:xfrm>
              <a:off x="-92703" y="4079599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Background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091904-416F-3547-9C8E-0AF409393B41}"/>
                </a:ext>
              </a:extLst>
            </p:cNvPr>
            <p:cNvSpPr txBox="1"/>
            <p:nvPr/>
          </p:nvSpPr>
          <p:spPr>
            <a:xfrm>
              <a:off x="3575531" y="4086942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Analysis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A0A08A-2BC8-174C-8190-EE3957891D6E}"/>
                </a:ext>
              </a:extLst>
            </p:cNvPr>
            <p:cNvSpPr txBox="1"/>
            <p:nvPr/>
          </p:nvSpPr>
          <p:spPr>
            <a:xfrm>
              <a:off x="5703691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Prediction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E2F6B2-0EC1-8544-8C91-E229CBC5206C}"/>
                </a:ext>
              </a:extLst>
            </p:cNvPr>
            <p:cNvSpPr txBox="1"/>
            <p:nvPr/>
          </p:nvSpPr>
          <p:spPr>
            <a:xfrm>
              <a:off x="10553840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Conclusion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E6E672-4531-CA48-8078-E5559C9B76E6}"/>
                </a:ext>
              </a:extLst>
            </p:cNvPr>
            <p:cNvSpPr txBox="1"/>
            <p:nvPr/>
          </p:nvSpPr>
          <p:spPr>
            <a:xfrm>
              <a:off x="7903784" y="4079596"/>
              <a:ext cx="1725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Outcome</a:t>
              </a:r>
            </a:p>
          </p:txBody>
        </p:sp>
      </p:grpSp>
      <p:cxnSp>
        <p:nvCxnSpPr>
          <p:cNvPr id="11" name="Straight Connector 28">
            <a:extLst>
              <a:ext uri="{FF2B5EF4-FFF2-40B4-BE49-F238E27FC236}">
                <a16:creationId xmlns:a16="http://schemas.microsoft.com/office/drawing/2014/main" id="{2E037BA1-BB46-9F44-B6AF-0036489E7489}"/>
              </a:ext>
            </a:extLst>
          </p:cNvPr>
          <p:cNvCxnSpPr>
            <a:cxnSpLocks/>
          </p:cNvCxnSpPr>
          <p:nvPr/>
        </p:nvCxnSpPr>
        <p:spPr>
          <a:xfrm>
            <a:off x="0" y="6819318"/>
            <a:ext cx="12192000" cy="0"/>
          </a:xfrm>
          <a:prstGeom prst="line">
            <a:avLst/>
          </a:prstGeom>
          <a:ln w="76200">
            <a:gradFill>
              <a:gsLst>
                <a:gs pos="0">
                  <a:srgbClr val="09307C"/>
                </a:gs>
                <a:gs pos="100000">
                  <a:srgbClr val="15D2FD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B3D69A-B384-0946-A439-A9F6411A2B96}"/>
              </a:ext>
            </a:extLst>
          </p:cNvPr>
          <p:cNvGrpSpPr/>
          <p:nvPr/>
        </p:nvGrpSpPr>
        <p:grpSpPr>
          <a:xfrm>
            <a:off x="2264925" y="6594318"/>
            <a:ext cx="450000" cy="450000"/>
            <a:chOff x="5731115" y="5732286"/>
            <a:chExt cx="450000" cy="450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84FCBA-C175-6741-8BAB-CD2BF9D4D6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1115" y="5732286"/>
              <a:ext cx="450000" cy="450000"/>
            </a:xfrm>
            <a:prstGeom prst="ellipse">
              <a:avLst/>
            </a:prstGeom>
            <a:solidFill>
              <a:srgbClr val="395A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EF1BA9-A6B2-D24F-B53C-F72E50FD26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3115" y="5804286"/>
              <a:ext cx="306000" cy="306000"/>
            </a:xfrm>
            <a:prstGeom prst="ellipse">
              <a:avLst/>
            </a:prstGeom>
            <a:solidFill>
              <a:srgbClr val="395AFF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B25A6CA-57FC-4042-BA8B-57D9135873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6115" y="5867286"/>
              <a:ext cx="180000" cy="180000"/>
            </a:xfrm>
            <a:prstGeom prst="ellipse">
              <a:avLst/>
            </a:prstGeom>
            <a:solidFill>
              <a:srgbClr val="395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7" name="Picture 1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7103949B-D2A4-7F41-B2EF-7AB216A6F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254" y="1520018"/>
            <a:ext cx="5535492" cy="498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42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65FDFB-6AD5-0145-AF65-D8406C4A3F15}"/>
              </a:ext>
            </a:extLst>
          </p:cNvPr>
          <p:cNvGrpSpPr/>
          <p:nvPr/>
        </p:nvGrpSpPr>
        <p:grpSpPr>
          <a:xfrm>
            <a:off x="423106" y="652783"/>
            <a:ext cx="4514766" cy="969416"/>
            <a:chOff x="3913414" y="652783"/>
            <a:chExt cx="3684814" cy="9694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541424-BBB4-EA49-84E4-2052668AEC83}"/>
                </a:ext>
              </a:extLst>
            </p:cNvPr>
            <p:cNvSpPr txBox="1"/>
            <p:nvPr/>
          </p:nvSpPr>
          <p:spPr>
            <a:xfrm>
              <a:off x="3913414" y="652783"/>
              <a:ext cx="3684814" cy="892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pc="200" dirty="0">
                  <a:solidFill>
                    <a:srgbClr val="2672E7"/>
                  </a:solidFill>
                  <a:latin typeface="Gotham Book" panose="02000604040000020004" pitchFamily="2" charset="0"/>
                  <a:ea typeface="Titillium" charset="0"/>
                  <a:cs typeface="Poppins" pitchFamily="2" charset="77"/>
                </a:rPr>
                <a:t>Now, let’s take a look at our…</a:t>
              </a:r>
              <a:endParaRPr lang="en-US" dirty="0">
                <a:solidFill>
                  <a:srgbClr val="2672E7"/>
                </a:solidFill>
                <a:latin typeface="Gotham Book" panose="02000604040000020004" pitchFamily="2" charset="0"/>
                <a:cs typeface="Poppins" pitchFamily="2" charset="77"/>
              </a:endParaRPr>
            </a:p>
            <a:p>
              <a:r>
                <a:rPr lang="en-US" sz="4000" b="1" dirty="0">
                  <a:solidFill>
                    <a:srgbClr val="073372"/>
                  </a:solidFill>
                  <a:latin typeface="Gotham Bold" panose="02000604040000020004" pitchFamily="2" charset="0"/>
                  <a:cs typeface="Poppins" pitchFamily="2" charset="77"/>
                </a:rPr>
                <a:t>Visualization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D1D51D3-7641-2242-B96E-25600945D13A}"/>
                </a:ext>
              </a:extLst>
            </p:cNvPr>
            <p:cNvCxnSpPr/>
            <p:nvPr/>
          </p:nvCxnSpPr>
          <p:spPr>
            <a:xfrm>
              <a:off x="3933327" y="1622199"/>
              <a:ext cx="691243" cy="0"/>
            </a:xfrm>
            <a:prstGeom prst="line">
              <a:avLst/>
            </a:prstGeom>
            <a:ln w="25400">
              <a:gradFill>
                <a:gsLst>
                  <a:gs pos="0">
                    <a:srgbClr val="09307C"/>
                  </a:gs>
                  <a:gs pos="99000">
                    <a:srgbClr val="15D2FD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23DC271-5FA7-2B4C-A5B9-E4727E6B8922}"/>
              </a:ext>
            </a:extLst>
          </p:cNvPr>
          <p:cNvGrpSpPr/>
          <p:nvPr/>
        </p:nvGrpSpPr>
        <p:grpSpPr>
          <a:xfrm>
            <a:off x="-76415" y="6521025"/>
            <a:ext cx="11992596" cy="315123"/>
            <a:chOff x="-92703" y="4079596"/>
            <a:chExt cx="11992596" cy="3151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3313EE-CA6A-DD42-960D-B0C8A7249407}"/>
                </a:ext>
              </a:extLst>
            </p:cNvPr>
            <p:cNvSpPr txBox="1"/>
            <p:nvPr/>
          </p:nvSpPr>
          <p:spPr>
            <a:xfrm>
              <a:off x="-92703" y="4079599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Background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091904-416F-3547-9C8E-0AF409393B41}"/>
                </a:ext>
              </a:extLst>
            </p:cNvPr>
            <p:cNvSpPr txBox="1"/>
            <p:nvPr/>
          </p:nvSpPr>
          <p:spPr>
            <a:xfrm>
              <a:off x="3575531" y="4086942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Analysis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A0A08A-2BC8-174C-8190-EE3957891D6E}"/>
                </a:ext>
              </a:extLst>
            </p:cNvPr>
            <p:cNvSpPr txBox="1"/>
            <p:nvPr/>
          </p:nvSpPr>
          <p:spPr>
            <a:xfrm>
              <a:off x="5703691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Prediction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E2F6B2-0EC1-8544-8C91-E229CBC5206C}"/>
                </a:ext>
              </a:extLst>
            </p:cNvPr>
            <p:cNvSpPr txBox="1"/>
            <p:nvPr/>
          </p:nvSpPr>
          <p:spPr>
            <a:xfrm>
              <a:off x="10553840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Conclusion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E6E672-4531-CA48-8078-E5559C9B76E6}"/>
                </a:ext>
              </a:extLst>
            </p:cNvPr>
            <p:cNvSpPr txBox="1"/>
            <p:nvPr/>
          </p:nvSpPr>
          <p:spPr>
            <a:xfrm>
              <a:off x="7903784" y="4079596"/>
              <a:ext cx="1725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Outcome</a:t>
              </a:r>
            </a:p>
          </p:txBody>
        </p:sp>
      </p:grpSp>
      <p:cxnSp>
        <p:nvCxnSpPr>
          <p:cNvPr id="11" name="Straight Connector 28">
            <a:extLst>
              <a:ext uri="{FF2B5EF4-FFF2-40B4-BE49-F238E27FC236}">
                <a16:creationId xmlns:a16="http://schemas.microsoft.com/office/drawing/2014/main" id="{2E037BA1-BB46-9F44-B6AF-0036489E7489}"/>
              </a:ext>
            </a:extLst>
          </p:cNvPr>
          <p:cNvCxnSpPr>
            <a:cxnSpLocks/>
          </p:cNvCxnSpPr>
          <p:nvPr/>
        </p:nvCxnSpPr>
        <p:spPr>
          <a:xfrm>
            <a:off x="0" y="6819318"/>
            <a:ext cx="12192000" cy="0"/>
          </a:xfrm>
          <a:prstGeom prst="line">
            <a:avLst/>
          </a:prstGeom>
          <a:ln w="76200">
            <a:gradFill>
              <a:gsLst>
                <a:gs pos="0">
                  <a:srgbClr val="09307C"/>
                </a:gs>
                <a:gs pos="100000">
                  <a:srgbClr val="15D2FD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B3D69A-B384-0946-A439-A9F6411A2B96}"/>
              </a:ext>
            </a:extLst>
          </p:cNvPr>
          <p:cNvGrpSpPr/>
          <p:nvPr/>
        </p:nvGrpSpPr>
        <p:grpSpPr>
          <a:xfrm>
            <a:off x="2264925" y="6594318"/>
            <a:ext cx="450000" cy="450000"/>
            <a:chOff x="5731115" y="5732286"/>
            <a:chExt cx="450000" cy="450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84FCBA-C175-6741-8BAB-CD2BF9D4D6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1115" y="5732286"/>
              <a:ext cx="450000" cy="450000"/>
            </a:xfrm>
            <a:prstGeom prst="ellipse">
              <a:avLst/>
            </a:prstGeom>
            <a:solidFill>
              <a:srgbClr val="395A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EF1BA9-A6B2-D24F-B53C-F72E50FD26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3115" y="5804286"/>
              <a:ext cx="306000" cy="306000"/>
            </a:xfrm>
            <a:prstGeom prst="ellipse">
              <a:avLst/>
            </a:prstGeom>
            <a:solidFill>
              <a:srgbClr val="395AFF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B25A6CA-57FC-4042-BA8B-57D9135873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6115" y="5867286"/>
              <a:ext cx="180000" cy="180000"/>
            </a:xfrm>
            <a:prstGeom prst="ellipse">
              <a:avLst/>
            </a:prstGeom>
            <a:solidFill>
              <a:srgbClr val="395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96CCF8C3-5948-5A45-80F9-BE64D63D3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06" y="2120874"/>
            <a:ext cx="3255445" cy="16465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2B9B7FD-3635-8640-8875-BD83A11BF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391" y="2120874"/>
            <a:ext cx="3455208" cy="17653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D6682B-2BAE-354D-B549-045653071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7758" y="2120874"/>
            <a:ext cx="3351135" cy="16465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CECCA85-8E49-C94F-9B32-4471F68E2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106" y="3857414"/>
            <a:ext cx="3861673" cy="18553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1EEF6EA-8F7D-4E45-85AA-01DC1EC82B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6391" y="3767385"/>
            <a:ext cx="3804621" cy="185537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F80E260-027F-DF4B-8838-3332021F9D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7758" y="3835409"/>
            <a:ext cx="3386967" cy="164651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6775613-AE32-BF42-AF65-89E46690D5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5905" y="38681"/>
            <a:ext cx="2176095" cy="171399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2CC9785-510E-9948-A80D-8AD110E2C2A3}"/>
              </a:ext>
            </a:extLst>
          </p:cNvPr>
          <p:cNvSpPr txBox="1"/>
          <p:nvPr/>
        </p:nvSpPr>
        <p:spPr>
          <a:xfrm>
            <a:off x="1770101" y="1896536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solidFill>
                  <a:srgbClr val="2672E7"/>
                </a:solidFill>
                <a:latin typeface="Gotham Book" panose="02000604040000020004" pitchFamily="2" charset="0"/>
              </a:rPr>
              <a:t>2005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2C8C4E-49DC-4C43-943C-545622C72CD8}"/>
              </a:ext>
            </a:extLst>
          </p:cNvPr>
          <p:cNvSpPr txBox="1"/>
          <p:nvPr/>
        </p:nvSpPr>
        <p:spPr>
          <a:xfrm>
            <a:off x="5891527" y="1891691"/>
            <a:ext cx="817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solidFill>
                  <a:srgbClr val="2672E7"/>
                </a:solidFill>
                <a:latin typeface="Gotham Book" panose="02000604040000020004" pitchFamily="2" charset="0"/>
              </a:rPr>
              <a:t>2006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1825B1-21E6-2641-B605-570F6EB607FA}"/>
              </a:ext>
            </a:extLst>
          </p:cNvPr>
          <p:cNvSpPr txBox="1"/>
          <p:nvPr/>
        </p:nvSpPr>
        <p:spPr>
          <a:xfrm>
            <a:off x="10012953" y="1891691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solidFill>
                  <a:srgbClr val="2672E7"/>
                </a:solidFill>
                <a:latin typeface="Gotham Book" panose="02000604040000020004" pitchFamily="2" charset="0"/>
              </a:rPr>
              <a:t>2007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7F8BE2-3678-E244-836A-5B53B2295190}"/>
              </a:ext>
            </a:extLst>
          </p:cNvPr>
          <p:cNvSpPr txBox="1"/>
          <p:nvPr/>
        </p:nvSpPr>
        <p:spPr>
          <a:xfrm>
            <a:off x="1770101" y="5691376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solidFill>
                  <a:srgbClr val="2672E7"/>
                </a:solidFill>
                <a:latin typeface="Gotham Book" panose="02000604040000020004" pitchFamily="2" charset="0"/>
              </a:rPr>
              <a:t>2016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13037B-E56A-3143-8BFD-507228FFE883}"/>
              </a:ext>
            </a:extLst>
          </p:cNvPr>
          <p:cNvSpPr txBox="1"/>
          <p:nvPr/>
        </p:nvSpPr>
        <p:spPr>
          <a:xfrm>
            <a:off x="5891527" y="5686531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solidFill>
                  <a:srgbClr val="2672E7"/>
                </a:solidFill>
                <a:latin typeface="Gotham Book" panose="02000604040000020004" pitchFamily="2" charset="0"/>
              </a:rPr>
              <a:t>2017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B5F527-8C4B-7343-8F2F-380DEAB534E8}"/>
              </a:ext>
            </a:extLst>
          </p:cNvPr>
          <p:cNvSpPr txBox="1"/>
          <p:nvPr/>
        </p:nvSpPr>
        <p:spPr>
          <a:xfrm>
            <a:off x="10012953" y="5686531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solidFill>
                  <a:srgbClr val="2672E7"/>
                </a:solidFill>
                <a:latin typeface="Gotham Book" panose="02000604040000020004" pitchFamily="2" charset="0"/>
              </a:rPr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2920861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65FDFB-6AD5-0145-AF65-D8406C4A3F15}"/>
              </a:ext>
            </a:extLst>
          </p:cNvPr>
          <p:cNvGrpSpPr/>
          <p:nvPr/>
        </p:nvGrpSpPr>
        <p:grpSpPr>
          <a:xfrm>
            <a:off x="423106" y="652783"/>
            <a:ext cx="4478678" cy="969416"/>
            <a:chOff x="3913414" y="652783"/>
            <a:chExt cx="3684814" cy="9694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541424-BBB4-EA49-84E4-2052668AEC83}"/>
                </a:ext>
              </a:extLst>
            </p:cNvPr>
            <p:cNvSpPr txBox="1"/>
            <p:nvPr/>
          </p:nvSpPr>
          <p:spPr>
            <a:xfrm>
              <a:off x="3913414" y="652783"/>
              <a:ext cx="3684814" cy="892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pc="200" dirty="0">
                  <a:solidFill>
                    <a:srgbClr val="2672E7"/>
                  </a:solidFill>
                  <a:latin typeface="Gotham Book" panose="02000604040000020004" pitchFamily="2" charset="0"/>
                  <a:ea typeface="Titillium" charset="0"/>
                  <a:cs typeface="Poppins" pitchFamily="2" charset="77"/>
                </a:rPr>
                <a:t>Now, let’s take a look at our…</a:t>
              </a:r>
              <a:endParaRPr lang="en-US" dirty="0">
                <a:solidFill>
                  <a:srgbClr val="2672E7"/>
                </a:solidFill>
                <a:latin typeface="Gotham Book" panose="02000604040000020004" pitchFamily="2" charset="0"/>
                <a:cs typeface="Poppins" pitchFamily="2" charset="77"/>
              </a:endParaRPr>
            </a:p>
            <a:p>
              <a:r>
                <a:rPr lang="en-US" sz="4000" b="1" dirty="0">
                  <a:solidFill>
                    <a:srgbClr val="073372"/>
                  </a:solidFill>
                  <a:latin typeface="Gotham Bold" panose="02000604040000020004" pitchFamily="2" charset="0"/>
                  <a:cs typeface="Poppins" pitchFamily="2" charset="77"/>
                </a:rPr>
                <a:t>Prediction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D1D51D3-7641-2242-B96E-25600945D13A}"/>
                </a:ext>
              </a:extLst>
            </p:cNvPr>
            <p:cNvCxnSpPr/>
            <p:nvPr/>
          </p:nvCxnSpPr>
          <p:spPr>
            <a:xfrm>
              <a:off x="3933327" y="1622199"/>
              <a:ext cx="691243" cy="0"/>
            </a:xfrm>
            <a:prstGeom prst="line">
              <a:avLst/>
            </a:prstGeom>
            <a:ln w="25400">
              <a:gradFill>
                <a:gsLst>
                  <a:gs pos="0">
                    <a:srgbClr val="09307C"/>
                  </a:gs>
                  <a:gs pos="99000">
                    <a:srgbClr val="15D2FD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23DC271-5FA7-2B4C-A5B9-E4727E6B8922}"/>
              </a:ext>
            </a:extLst>
          </p:cNvPr>
          <p:cNvGrpSpPr/>
          <p:nvPr/>
        </p:nvGrpSpPr>
        <p:grpSpPr>
          <a:xfrm>
            <a:off x="-76415" y="6521025"/>
            <a:ext cx="11992596" cy="315123"/>
            <a:chOff x="-92703" y="4079596"/>
            <a:chExt cx="11992596" cy="3151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3313EE-CA6A-DD42-960D-B0C8A7249407}"/>
                </a:ext>
              </a:extLst>
            </p:cNvPr>
            <p:cNvSpPr txBox="1"/>
            <p:nvPr/>
          </p:nvSpPr>
          <p:spPr>
            <a:xfrm>
              <a:off x="-92703" y="4079599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Background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091904-416F-3547-9C8E-0AF409393B41}"/>
                </a:ext>
              </a:extLst>
            </p:cNvPr>
            <p:cNvSpPr txBox="1"/>
            <p:nvPr/>
          </p:nvSpPr>
          <p:spPr>
            <a:xfrm>
              <a:off x="4182191" y="4086942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Analysis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A0A08A-2BC8-174C-8190-EE3957891D6E}"/>
                </a:ext>
              </a:extLst>
            </p:cNvPr>
            <p:cNvSpPr txBox="1"/>
            <p:nvPr/>
          </p:nvSpPr>
          <p:spPr>
            <a:xfrm>
              <a:off x="2019569" y="4079596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Visualization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E2F6B2-0EC1-8544-8C91-E229CBC5206C}"/>
                </a:ext>
              </a:extLst>
            </p:cNvPr>
            <p:cNvSpPr txBox="1"/>
            <p:nvPr/>
          </p:nvSpPr>
          <p:spPr>
            <a:xfrm>
              <a:off x="10553840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Conclusion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E6E672-4531-CA48-8078-E5559C9B76E6}"/>
                </a:ext>
              </a:extLst>
            </p:cNvPr>
            <p:cNvSpPr txBox="1"/>
            <p:nvPr/>
          </p:nvSpPr>
          <p:spPr>
            <a:xfrm>
              <a:off x="7903784" y="4079596"/>
              <a:ext cx="1725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Outcome</a:t>
              </a:r>
            </a:p>
          </p:txBody>
        </p:sp>
      </p:grpSp>
      <p:cxnSp>
        <p:nvCxnSpPr>
          <p:cNvPr id="11" name="Straight Connector 28">
            <a:extLst>
              <a:ext uri="{FF2B5EF4-FFF2-40B4-BE49-F238E27FC236}">
                <a16:creationId xmlns:a16="http://schemas.microsoft.com/office/drawing/2014/main" id="{2E037BA1-BB46-9F44-B6AF-0036489E7489}"/>
              </a:ext>
            </a:extLst>
          </p:cNvPr>
          <p:cNvCxnSpPr>
            <a:cxnSpLocks/>
          </p:cNvCxnSpPr>
          <p:nvPr/>
        </p:nvCxnSpPr>
        <p:spPr>
          <a:xfrm>
            <a:off x="0" y="6819318"/>
            <a:ext cx="12192000" cy="0"/>
          </a:xfrm>
          <a:prstGeom prst="line">
            <a:avLst/>
          </a:prstGeom>
          <a:ln w="76200">
            <a:gradFill>
              <a:gsLst>
                <a:gs pos="0">
                  <a:srgbClr val="09307C"/>
                </a:gs>
                <a:gs pos="100000">
                  <a:srgbClr val="15D2FD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B3D69A-B384-0946-A439-A9F6411A2B96}"/>
              </a:ext>
            </a:extLst>
          </p:cNvPr>
          <p:cNvGrpSpPr/>
          <p:nvPr/>
        </p:nvGrpSpPr>
        <p:grpSpPr>
          <a:xfrm>
            <a:off x="6545063" y="6594318"/>
            <a:ext cx="450000" cy="450000"/>
            <a:chOff x="5731115" y="5732286"/>
            <a:chExt cx="450000" cy="450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84FCBA-C175-6741-8BAB-CD2BF9D4D6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1115" y="5732286"/>
              <a:ext cx="450000" cy="450000"/>
            </a:xfrm>
            <a:prstGeom prst="ellipse">
              <a:avLst/>
            </a:prstGeom>
            <a:solidFill>
              <a:srgbClr val="395A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EF1BA9-A6B2-D24F-B53C-F72E50FD26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3115" y="5804286"/>
              <a:ext cx="306000" cy="306000"/>
            </a:xfrm>
            <a:prstGeom prst="ellipse">
              <a:avLst/>
            </a:prstGeom>
            <a:solidFill>
              <a:srgbClr val="395AFF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B25A6CA-57FC-4042-BA8B-57D9135873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6115" y="5867286"/>
              <a:ext cx="180000" cy="180000"/>
            </a:xfrm>
            <a:prstGeom prst="ellipse">
              <a:avLst/>
            </a:prstGeom>
            <a:solidFill>
              <a:srgbClr val="395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DB3C306-442D-4DD3-9081-04E9978888EF}"/>
              </a:ext>
            </a:extLst>
          </p:cNvPr>
          <p:cNvSpPr txBox="1"/>
          <p:nvPr/>
        </p:nvSpPr>
        <p:spPr>
          <a:xfrm>
            <a:off x="2920481" y="2341984"/>
            <a:ext cx="5514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S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8F16A7-0127-4298-96AA-1EBB281003DB}"/>
              </a:ext>
            </a:extLst>
          </p:cNvPr>
          <p:cNvSpPr txBox="1"/>
          <p:nvPr/>
        </p:nvSpPr>
        <p:spPr>
          <a:xfrm>
            <a:off x="391176" y="1843625"/>
            <a:ext cx="6298163" cy="1117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SG" dirty="0">
                <a:latin typeface="Gotham Book" pitchFamily="50" charset="0"/>
                <a:cs typeface="Gotham Book" pitchFamily="50" charset="0"/>
              </a:rPr>
              <a:t>Predict each index for each country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SG" dirty="0">
                <a:latin typeface="Gotham Book" pitchFamily="50" charset="0"/>
                <a:cs typeface="Gotham Book" pitchFamily="50" charset="0"/>
              </a:rPr>
              <a:t>Use the predicted indexes to predict happiness</a:t>
            </a:r>
          </a:p>
        </p:txBody>
      </p:sp>
    </p:spTree>
    <p:extLst>
      <p:ext uri="{BB962C8B-B14F-4D97-AF65-F5344CB8AC3E}">
        <p14:creationId xmlns:p14="http://schemas.microsoft.com/office/powerpoint/2010/main" val="1122063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622</Words>
  <Application>Microsoft Office PowerPoint</Application>
  <PresentationFormat>Widescreen</PresentationFormat>
  <Paragraphs>188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1" baseType="lpstr">
      <vt:lpstr>等线</vt:lpstr>
      <vt:lpstr>Arial</vt:lpstr>
      <vt:lpstr>Calibri</vt:lpstr>
      <vt:lpstr>Calibri Light</vt:lpstr>
      <vt:lpstr>Chasing Embers Demo Version</vt:lpstr>
      <vt:lpstr>Gotham Bold</vt:lpstr>
      <vt:lpstr>Gotham Book</vt:lpstr>
      <vt:lpstr>Gotham Light</vt:lpstr>
      <vt:lpstr>Poppins</vt:lpstr>
      <vt:lpstr>Poppins Light</vt:lpstr>
      <vt:lpstr>Poppins SemiBold</vt:lpstr>
      <vt:lpstr>Titillium</vt:lpstr>
      <vt:lpstr>Titillium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KIM XUYEN</dc:creator>
  <cp:lastModifiedBy> </cp:lastModifiedBy>
  <cp:revision>40</cp:revision>
  <dcterms:created xsi:type="dcterms:W3CDTF">2019-04-13T18:24:13Z</dcterms:created>
  <dcterms:modified xsi:type="dcterms:W3CDTF">2019-04-17T04:28:07Z</dcterms:modified>
</cp:coreProperties>
</file>